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8.xml" ContentType="application/vnd.openxmlformats-officedocument.themeOverr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theme/themeOverride9.xml" ContentType="application/vnd.openxmlformats-officedocument.themeOverride+xml"/>
  <Override PartName="/ppt/charts/chart18.xml" ContentType="application/vnd.openxmlformats-officedocument.drawingml.char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charts/chart2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2.xml" ContentType="application/vnd.openxmlformats-officedocument.themeOverride+xml"/>
  <Override PartName="/ppt/charts/chart2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3.xml" ContentType="application/vnd.openxmlformats-officedocument.themeOverride+xml"/>
  <Override PartName="/ppt/charts/chart2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4.xml" ContentType="application/vnd.openxmlformats-officedocument.themeOverr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16.xml" ContentType="application/vnd.openxmlformats-officedocument.presentationml.notesSlide+xml"/>
  <Override PartName="/ppt/charts/chart2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5.xml" ContentType="application/vnd.openxmlformats-officedocument.themeOverride+xml"/>
  <Override PartName="/ppt/charts/chart28.xml" ContentType="application/vnd.openxmlformats-officedocument.drawingml.chart+xml"/>
  <Override PartName="/ppt/notesSlides/notesSlide17.xml" ContentType="application/vnd.openxmlformats-officedocument.presentationml.notesSlide+xml"/>
  <Override PartName="/ppt/charts/chart2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6.xml" ContentType="application/vnd.openxmlformats-officedocument.themeOverride+xml"/>
  <Override PartName="/ppt/charts/chart3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7.xml" ContentType="application/vnd.openxmlformats-officedocument.themeOverride+xml"/>
  <Override PartName="/ppt/charts/chart3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8.xml" ContentType="application/vnd.openxmlformats-officedocument.themeOverride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32.xml" ContentType="application/vnd.openxmlformats-officedocument.drawingml.chart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charts/chart3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0.xml" ContentType="application/vnd.openxmlformats-officedocument.themeOverride+xml"/>
  <Override PartName="/ppt/drawings/drawing3.xml" ContentType="application/vnd.openxmlformats-officedocument.drawingml.chartshapes+xml"/>
  <Override PartName="/ppt/charts/chart3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1.xml" ContentType="application/vnd.openxmlformats-officedocument.themeOverride+xml"/>
  <Override PartName="/ppt/charts/chart3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2.xml" ContentType="application/vnd.openxmlformats-officedocument.themeOverride+xml"/>
  <Override PartName="/ppt/notesSlides/notesSlide20.xml" ContentType="application/vnd.openxmlformats-officedocument.presentationml.notesSlide+xml"/>
  <Override PartName="/ppt/charts/chart36.xml" ContentType="application/vnd.openxmlformats-officedocument.drawingml.chart+xml"/>
  <Override PartName="/ppt/notesSlides/notesSlide21.xml" ContentType="application/vnd.openxmlformats-officedocument.presentationml.notesSlide+xml"/>
  <Override PartName="/ppt/charts/chart3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3.xml" ContentType="application/vnd.openxmlformats-officedocument.themeOverride+xml"/>
  <Override PartName="/ppt/drawings/drawing4.xml" ContentType="application/vnd.openxmlformats-officedocument.drawingml.chartshapes+xml"/>
  <Override PartName="/ppt/charts/chart3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4.xml" ContentType="application/vnd.openxmlformats-officedocument.themeOverride+xml"/>
  <Override PartName="/ppt/charts/chart3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5.xml" ContentType="application/vnd.openxmlformats-officedocument.themeOverride+xml"/>
  <Override PartName="/ppt/notesSlides/notesSlide22.xml" ContentType="application/vnd.openxmlformats-officedocument.presentationml.notesSlide+xml"/>
  <Override PartName="/ppt/charts/chart40.xml" ContentType="application/vnd.openxmlformats-officedocument.drawingml.chart+xml"/>
  <Override PartName="/ppt/notesSlides/notesSlide23.xml" ContentType="application/vnd.openxmlformats-officedocument.presentationml.notesSlide+xml"/>
  <Override PartName="/ppt/charts/chart41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42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6.xml" ContentType="application/vnd.openxmlformats-officedocument.themeOverride+xml"/>
  <Override PartName="/ppt/charts/chart43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27.xml" ContentType="application/vnd.openxmlformats-officedocument.themeOverride+xml"/>
  <Override PartName="/ppt/notesSlides/notesSlide24.xml" ContentType="application/vnd.openxmlformats-officedocument.presentationml.notesSlide+xml"/>
  <Override PartName="/ppt/charts/chart44.xml" ContentType="application/vnd.openxmlformats-officedocument.drawingml.chart+xml"/>
  <Override PartName="/ppt/drawings/drawing5.xml" ContentType="application/vnd.openxmlformats-officedocument.drawingml.chartshapes+xml"/>
  <Override PartName="/ppt/charts/chart45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28.xml" ContentType="application/vnd.openxmlformats-officedocument.themeOverride+xml"/>
  <Override PartName="/ppt/charts/chart46.xml" ContentType="application/vnd.openxmlformats-officedocument.drawingml.chart+xml"/>
  <Override PartName="/ppt/notesSlides/notesSlide25.xml" ContentType="application/vnd.openxmlformats-officedocument.presentationml.notesSlide+xml"/>
  <Override PartName="/ppt/charts/chart47.xml" ContentType="application/vnd.openxmlformats-officedocument.drawingml.chart+xml"/>
  <Override PartName="/ppt/theme/themeOverride29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48.xml" ContentType="application/vnd.openxmlformats-officedocument.drawingml.chart+xml"/>
  <Override PartName="/ppt/theme/themeOverride30.xml" ContentType="application/vnd.openxmlformats-officedocument.themeOverride+xml"/>
  <Override PartName="/ppt/notesSlides/notesSlide29.xml" ContentType="application/vnd.openxmlformats-officedocument.presentationml.notesSlide+xml"/>
  <Override PartName="/ppt/charts/chart4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50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1.xml" ContentType="application/vnd.openxmlformats-officedocument.themeOverr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44" r:id="rId2"/>
    <p:sldId id="317" r:id="rId3"/>
    <p:sldId id="337" r:id="rId4"/>
    <p:sldId id="338" r:id="rId5"/>
    <p:sldId id="339" r:id="rId6"/>
    <p:sldId id="342" r:id="rId7"/>
    <p:sldId id="340" r:id="rId8"/>
    <p:sldId id="343" r:id="rId9"/>
    <p:sldId id="341" r:id="rId10"/>
    <p:sldId id="336" r:id="rId11"/>
    <p:sldId id="259" r:id="rId12"/>
    <p:sldId id="265" r:id="rId13"/>
    <p:sldId id="263" r:id="rId14"/>
    <p:sldId id="270" r:id="rId15"/>
    <p:sldId id="272" r:id="rId16"/>
    <p:sldId id="276" r:id="rId17"/>
    <p:sldId id="280" r:id="rId18"/>
    <p:sldId id="324" r:id="rId19"/>
    <p:sldId id="325" r:id="rId20"/>
    <p:sldId id="326" r:id="rId21"/>
    <p:sldId id="327" r:id="rId22"/>
    <p:sldId id="328" r:id="rId23"/>
    <p:sldId id="329" r:id="rId24"/>
    <p:sldId id="331" r:id="rId25"/>
    <p:sldId id="330" r:id="rId26"/>
    <p:sldId id="332" r:id="rId27"/>
    <p:sldId id="333" r:id="rId28"/>
    <p:sldId id="334" r:id="rId29"/>
    <p:sldId id="335" r:id="rId30"/>
    <p:sldId id="258" r:id="rId31"/>
    <p:sldId id="277" r:id="rId32"/>
    <p:sldId id="321" r:id="rId33"/>
  </p:sldIdLst>
  <p:sldSz cx="12192000" cy="6858000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етная запись Майкрософт" initials="УзМ" lastIdx="5" clrIdx="0">
    <p:extLst>
      <p:ext uri="{19B8F6BF-5375-455C-9EA6-DF929625EA0E}">
        <p15:presenceInfo xmlns:p15="http://schemas.microsoft.com/office/powerpoint/2012/main" userId="7c179c61ca7855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F6FC54"/>
    <a:srgbClr val="AC3BB0"/>
    <a:srgbClr val="DE4532"/>
    <a:srgbClr val="ADB9CA"/>
    <a:srgbClr val="8497B0"/>
    <a:srgbClr val="C55A11"/>
    <a:srgbClr val="F8CBAD"/>
    <a:srgbClr val="A2BB9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6" autoAdjust="0"/>
    <p:restoredTop sz="77788" autoAdjust="0"/>
  </p:normalViewPr>
  <p:slideViewPr>
    <p:cSldViewPr snapToGrid="0">
      <p:cViewPr>
        <p:scale>
          <a:sx n="100" d="100"/>
          <a:sy n="100" d="100"/>
        </p:scale>
        <p:origin x="1152" y="-206"/>
      </p:cViewPr>
      <p:guideLst>
        <p:guide orient="horz" pos="2183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25" d="100"/>
          <a:sy n="125" d="100"/>
        </p:scale>
        <p:origin x="2842" y="-76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esktop\10%20COM-SRV\04%20&#1057;&#1086;&#1094;&#1080;&#1072;&#1083;&#1100;&#1085;&#1099;&#1077;-&#1072;&#1082;&#1090;&#1080;&#1074;&#1085;&#1086;&#1089;&#1090;&#1080;\02%20&#1050;&#1086;&#1085;&#1092;&#1077;&#1088;&#1077;&#1085;&#1094;&#1080;&#1103;-&#1044;&#1044;&#1054;-25.01.2025\01%20&#1086;&#1090;&#1095;&#1105;&#1090;%2028.11.2023%20536%20&#1073;&#1077;&#1079;%20&#1092;&#1080;&#1083;&#1100;&#1090;&#1088;&#1086;&#1074;%20&#1089;%20&#1090;&#1077;&#1082;&#1089;&#1090;&#1086;&#1084;%20&#1082;&#1086;&#1088;&#1088;&#1088;%20&#1087;&#1088;&#1077;&#1079;&#1077;&#1085;&#1090;&#1072;&#1094;&#1080;&#1103;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1" Type="http://schemas.openxmlformats.org/officeDocument/2006/relationships/themeOverride" Target="../theme/themeOverride9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1" Type="http://schemas.openxmlformats.org/officeDocument/2006/relationships/themeOverride" Target="../theme/themeOverride10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1" Type="http://schemas.openxmlformats.org/officeDocument/2006/relationships/themeOverride" Target="../theme/themeOverride19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5.xml"/><Relationship Id="rId1" Type="http://schemas.microsoft.com/office/2011/relationships/chartStyle" Target="style25.xml"/><Relationship Id="rId5" Type="http://schemas.openxmlformats.org/officeDocument/2006/relationships/chartUserShapes" Target="../drawings/drawing4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1" Type="http://schemas.openxmlformats.org/officeDocument/2006/relationships/themeOverride" Target="../theme/themeOverride29.xml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1" Type="http://schemas.openxmlformats.org/officeDocument/2006/relationships/themeOverride" Target="../theme/themeOverride30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&#1040;&#1083;&#1077;&#1082;&#1089;&#1072;&#1085;&#1076;&#1088;\Desktop\&#1040;&#1082;&#1072;&#1076;&#1077;&#1084;-&#1087;&#1072;&#1088;&#1082;\04%20&#1048;&#1089;&#1089;&#1083;&#1077;&#1076;&#1086;&#1074;&#1072;&#1085;&#1080;&#1103;\&#1054;&#1090;&#1095;&#1105;&#1090;\&#1054;&#1090;&#1095;&#1105;&#1090;&#1099;%20&#1040;&#1085;&#1082;&#1077;&#1090;&#1086;&#1083;&#1086;&#1075;\01%20&#1086;&#1090;&#1095;&#1105;&#1090;%2028.11.2023%20536%20&#1073;&#1077;&#1079;%20&#1092;&#1080;&#1083;&#1100;&#1090;&#1088;&#1086;&#1074;%20&#1089;%20&#1090;&#1077;&#1082;&#1089;&#1090;&#1086;&#108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Есть ли у Вас дети?</a:t>
            </a:r>
          </a:p>
        </c:rich>
      </c:tx>
      <c:layout>
        <c:manualLayout>
          <c:xMode val="edge"/>
          <c:yMode val="edge"/>
          <c:x val="0.33372586839010249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5008636138268947"/>
          <c:y val="0.15773553385483879"/>
          <c:w val="0.67831243701128041"/>
          <c:h val="0.791726518701801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'№48.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F0"/>
              </a:solidFill>
            </c:spPr>
          </c:dPt>
          <c:dLbls>
            <c:dLbl>
              <c:idx val="1"/>
              <c:layout>
                <c:manualLayout>
                  <c:x val="0"/>
                  <c:y val="-2.5843884217770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3225716242080535E-17"/>
                  <c:y val="5.1687768435541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3.3597049483102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'№48. Множественный выбор'!$A$9:$A$14</c:f>
              <c:strCache>
                <c:ptCount val="6"/>
                <c:pt idx="0">
                  <c:v>Нет</c:v>
                </c:pt>
                <c:pt idx="1">
                  <c:v>Нет, но планирую</c:v>
                </c:pt>
                <c:pt idx="2">
                  <c:v>0 - 6 лет</c:v>
                </c:pt>
                <c:pt idx="3">
                  <c:v>7 - 9 лет</c:v>
                </c:pt>
                <c:pt idx="4">
                  <c:v>10 - 13 лет</c:v>
                </c:pt>
                <c:pt idx="5">
                  <c:v>14 - 18 лет</c:v>
                </c:pt>
              </c:strCache>
            </c:strRef>
          </c:cat>
          <c:val>
            <c:numRef>
              <c:f>'№48. Множественный выбор'!$C$9:$C$14</c:f>
              <c:numCache>
                <c:formatCode>0.0%</c:formatCode>
                <c:ptCount val="6"/>
                <c:pt idx="0">
                  <c:v>0.29299999999999998</c:v>
                </c:pt>
                <c:pt idx="1">
                  <c:v>0.13800000000000001</c:v>
                </c:pt>
                <c:pt idx="2">
                  <c:v>0.23199999999999998</c:v>
                </c:pt>
                <c:pt idx="3">
                  <c:v>0.185</c:v>
                </c:pt>
                <c:pt idx="4">
                  <c:v>0.217</c:v>
                </c:pt>
                <c:pt idx="5">
                  <c:v>0.187</c:v>
                </c:pt>
              </c:numCache>
            </c:numRef>
          </c:val>
          <c:extLst/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50"/>
        <c:axId val="-332535760"/>
        <c:axId val="-332541744"/>
      </c:barChart>
      <c:catAx>
        <c:axId val="-332535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332541744"/>
        <c:crosses val="autoZero"/>
        <c:auto val="1"/>
        <c:lblAlgn val="ctr"/>
        <c:lblOffset val="100"/>
        <c:noMultiLvlLbl val="0"/>
      </c:catAx>
      <c:valAx>
        <c:axId val="-332541744"/>
        <c:scaling>
          <c:orientation val="minMax"/>
          <c:max val="0.35000000000000003"/>
          <c:min val="0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332535760"/>
        <c:crosses val="autoZero"/>
        <c:crossBetween val="between"/>
        <c:majorUnit val="0.1"/>
        <c:minorUnit val="5.000000000000001E-2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accent1">
              <a:lumMod val="5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72105508428862"/>
          <c:y val="3.1429539117020622E-2"/>
          <c:w val="0.66927896639182727"/>
          <c:h val="0.95723608583063335"/>
        </c:manualLayout>
      </c:layout>
      <c:barChart>
        <c:barDir val="bar"/>
        <c:grouping val="clustered"/>
        <c:varyColors val="1"/>
        <c:ser>
          <c:idx val="2"/>
          <c:order val="0"/>
          <c:tx>
            <c:strRef>
              <c:f>'№6. Матрица'!$D$17</c:f>
              <c:strCache>
                <c:ptCount val="1"/>
                <c:pt idx="0">
                  <c:v>Всего</c:v>
                </c:pt>
              </c:strCache>
            </c:strRef>
          </c:tx>
          <c:spPr>
            <a:noFill/>
            <a:ln w="22225">
              <a:solidFill>
                <a:schemeClr val="bg1">
                  <a:lumMod val="50000"/>
                </a:schemeClr>
              </a:solidFill>
            </a:ln>
          </c:spPr>
          <c:invertIfNegative val="0"/>
          <c:dLbls>
            <c:delete val="1"/>
          </c:dLbls>
          <c:cat>
            <c:strRef>
              <c:f>'№6. Матрица'!$A$18:$A$21</c:f>
              <c:strCache>
                <c:ptCount val="4"/>
                <c:pt idx="0">
                  <c:v>Вообще не занимаюсь спортом</c:v>
                </c:pt>
                <c:pt idx="1">
                  <c:v>Преимущественно дома</c:v>
                </c:pt>
                <c:pt idx="2">
                  <c:v>Преимущественно в спортзале/спортклубе</c:v>
                </c:pt>
                <c:pt idx="3">
                  <c:v>Преимущественно на улице/спортплощадке</c:v>
                </c:pt>
              </c:strCache>
            </c:strRef>
          </c:cat>
          <c:val>
            <c:numRef>
              <c:f>'№6. Матрица'!$D$18:$D$21</c:f>
              <c:numCache>
                <c:formatCode>0.0%</c:formatCode>
                <c:ptCount val="4"/>
                <c:pt idx="0">
                  <c:v>0.124</c:v>
                </c:pt>
                <c:pt idx="1">
                  <c:v>0.49</c:v>
                </c:pt>
                <c:pt idx="2">
                  <c:v>0.623</c:v>
                </c:pt>
                <c:pt idx="3">
                  <c:v>0.7649999999999999</c:v>
                </c:pt>
              </c:numCache>
            </c:numRef>
          </c:val>
        </c:ser>
        <c:ser>
          <c:idx val="1"/>
          <c:order val="1"/>
          <c:tx>
            <c:strRef>
              <c:f>'№6. Матрица'!$C$17</c:f>
              <c:strCache>
                <c:ptCount val="1"/>
                <c:pt idx="0">
                  <c:v>Зимой</c:v>
                </c:pt>
              </c:strCache>
            </c:strRef>
          </c:tx>
          <c:spPr>
            <a:solidFill>
              <a:srgbClr val="5B9BD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'№6. Матрица'!$A$18:$A$21</c:f>
              <c:strCache>
                <c:ptCount val="4"/>
                <c:pt idx="0">
                  <c:v>Вообще не занимаюсь спортом</c:v>
                </c:pt>
                <c:pt idx="1">
                  <c:v>Преимущественно дома</c:v>
                </c:pt>
                <c:pt idx="2">
                  <c:v>Преимущественно в спортзале/спортклубе</c:v>
                </c:pt>
                <c:pt idx="3">
                  <c:v>Преимущественно на улице/спортплощадке</c:v>
                </c:pt>
              </c:strCache>
            </c:strRef>
          </c:cat>
          <c:val>
            <c:numRef>
              <c:f>'№6. Матрица'!$C$18:$C$21</c:f>
              <c:numCache>
                <c:formatCode>0.0%</c:formatCode>
                <c:ptCount val="4"/>
                <c:pt idx="0">
                  <c:v>6.6000000000000003E-2</c:v>
                </c:pt>
                <c:pt idx="1">
                  <c:v>0.32500000000000001</c:v>
                </c:pt>
                <c:pt idx="2">
                  <c:v>0.44</c:v>
                </c:pt>
                <c:pt idx="3">
                  <c:v>0.16899999999999998</c:v>
                </c:pt>
              </c:numCache>
            </c:numRef>
          </c:val>
        </c:ser>
        <c:ser>
          <c:idx val="0"/>
          <c:order val="2"/>
          <c:tx>
            <c:strRef>
              <c:f>'№6. Матрица'!$B$17</c:f>
              <c:strCache>
                <c:ptCount val="1"/>
                <c:pt idx="0">
                  <c:v>Летом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'№6. Матрица'!$A$18:$A$21</c:f>
              <c:strCache>
                <c:ptCount val="4"/>
                <c:pt idx="0">
                  <c:v>Вообще не занимаюсь спортом</c:v>
                </c:pt>
                <c:pt idx="1">
                  <c:v>Преимущественно дома</c:v>
                </c:pt>
                <c:pt idx="2">
                  <c:v>Преимущественно в спортзале/спортклубе</c:v>
                </c:pt>
                <c:pt idx="3">
                  <c:v>Преимущественно на улице/спортплощадке</c:v>
                </c:pt>
              </c:strCache>
            </c:strRef>
          </c:cat>
          <c:val>
            <c:numRef>
              <c:f>'№6. Матрица'!$B$18:$B$21</c:f>
              <c:numCache>
                <c:formatCode>0.0%</c:formatCode>
                <c:ptCount val="4"/>
                <c:pt idx="0">
                  <c:v>5.7999999999999996E-2</c:v>
                </c:pt>
                <c:pt idx="1">
                  <c:v>0.16500000000000001</c:v>
                </c:pt>
                <c:pt idx="2">
                  <c:v>0.183</c:v>
                </c:pt>
                <c:pt idx="3">
                  <c:v>0.59599999999999997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50"/>
        <c:axId val="-295450384"/>
        <c:axId val="-295437872"/>
      </c:barChart>
      <c:catAx>
        <c:axId val="-295450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-295437872"/>
        <c:crosses val="autoZero"/>
        <c:auto val="1"/>
        <c:lblAlgn val="ctr"/>
        <c:lblOffset val="100"/>
        <c:noMultiLvlLbl val="0"/>
      </c:catAx>
      <c:valAx>
        <c:axId val="-295437872"/>
        <c:scaling>
          <c:orientation val="minMax"/>
          <c:max val="0.8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295450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945563865543377"/>
          <c:y val="0.75672484505669613"/>
          <c:w val="0.20291489905867102"/>
          <c:h val="0.24327496913470945"/>
        </c:manualLayout>
      </c:layout>
      <c:overlay val="0"/>
      <c:spPr>
        <a:solidFill>
          <a:schemeClr val="bg1"/>
        </a:solidFill>
      </c:spPr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2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938153387064868"/>
          <c:y val="5.1956823396265429E-2"/>
          <c:w val="0.5739881715081977"/>
          <c:h val="0.948043176603734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'№3.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Lbls>
            <c:dLbl>
              <c:idx val="6"/>
              <c:layout>
                <c:manualLayout>
                  <c:x val="-5.1320543389282922E-2"/>
                  <c:y val="6.376340305853273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'№3. Множественный выбор'!$A$9:$A$15</c:f>
              <c:strCache>
                <c:ptCount val="7"/>
                <c:pt idx="0">
                  <c:v>Добавьте свой вариант</c:v>
                </c:pt>
                <c:pt idx="1">
                  <c:v>Нет необходимости</c:v>
                </c:pt>
                <c:pt idx="2">
                  <c:v>Не хватает средств</c:v>
                </c:pt>
                <c:pt idx="3">
                  <c:v>Есть ограничения по здоровью</c:v>
                </c:pt>
                <c:pt idx="4">
                  <c:v>Не хватает духу</c:v>
                </c:pt>
                <c:pt idx="5">
                  <c:v>Нет условий рядом с домом</c:v>
                </c:pt>
                <c:pt idx="6">
                  <c:v>Не хватает времени</c:v>
                </c:pt>
              </c:strCache>
            </c:strRef>
          </c:cat>
          <c:val>
            <c:numRef>
              <c:f>'№3. Множественный выбор'!$C$9:$C$15</c:f>
              <c:numCache>
                <c:formatCode>0.0%</c:formatCode>
                <c:ptCount val="7"/>
                <c:pt idx="0">
                  <c:v>1.4999999999999999E-2</c:v>
                </c:pt>
                <c:pt idx="1">
                  <c:v>4.8000000000000001E-2</c:v>
                </c:pt>
                <c:pt idx="2">
                  <c:v>8.5000000000000006E-2</c:v>
                </c:pt>
                <c:pt idx="3">
                  <c:v>0.17699999999999999</c:v>
                </c:pt>
                <c:pt idx="4">
                  <c:v>0.221</c:v>
                </c:pt>
                <c:pt idx="5">
                  <c:v>0.48</c:v>
                </c:pt>
                <c:pt idx="6">
                  <c:v>0.61299999999999999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50"/>
        <c:axId val="-295443856"/>
        <c:axId val="-295443312"/>
      </c:barChart>
      <c:catAx>
        <c:axId val="-295443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295443312"/>
        <c:crosses val="autoZero"/>
        <c:auto val="1"/>
        <c:lblAlgn val="ctr"/>
        <c:lblOffset val="100"/>
        <c:noMultiLvlLbl val="0"/>
      </c:catAx>
      <c:valAx>
        <c:axId val="-295443312"/>
        <c:scaling>
          <c:orientation val="minMax"/>
          <c:max val="0.65000000000000013"/>
          <c:min val="0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295443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43193729672483"/>
          <c:y val="9.0164245952549682E-2"/>
          <c:w val="0.67067542865755214"/>
          <c:h val="0.84938180786255602"/>
        </c:manualLayout>
      </c:layout>
      <c:doughnutChart>
        <c:varyColors val="1"/>
        <c:ser>
          <c:idx val="5"/>
          <c:order val="0"/>
          <c:tx>
            <c:strRef>
              <c:f>'№7.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3778775929442727"/>
                  <c:y val="-0.14387749647224934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rgbClr val="FF0000"/>
                        </a:solidFill>
                      </a:rPr>
                      <a:t>Нужно</a:t>
                    </a:r>
                    <a:br>
                      <a:rPr lang="ru-RU" b="1" dirty="0" smtClean="0">
                        <a:solidFill>
                          <a:srgbClr val="FF0000"/>
                        </a:solidFill>
                      </a:rPr>
                    </a:br>
                    <a:fld id="{A2449216-2E94-49E0-8A0A-83819E230BF0}" type="VALUE">
                      <a:rPr lang="en-US" b="1" smtClean="0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 b="1" dirty="0" smtClean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22170474173214"/>
                      <c:h val="0.2512165754641654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7121723976319397"/>
                  <c:y val="0.1247512755480847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НЕ нужно</a:t>
                    </a:r>
                  </a:p>
                  <a:p>
                    <a:fld id="{B19E24EA-FFAE-4CC9-BB14-1AA6269369F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72411874048673"/>
                      <c:h val="0.1787570438340518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1.8800612648354687E-2"/>
                  <c:y val="0.142240006884385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766316485503576E-2"/>
                  <c:y val="0.10946470594076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242468406102187E-2"/>
                  <c:y val="5.0925916732035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4660040888205164E-2"/>
                  <c:y val="-6.3051702395964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040031307140625E-2"/>
                  <c:y val="-0.108980151125497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557179388566179E-2"/>
                  <c:y val="-0.118665620769661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2233400130896235E-2"/>
                  <c:y val="-0.12457394591123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4327009936766031E-2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2646793134598046E-2"/>
                  <c:y val="-0.17129629629629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0334236675700084E-3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'№7. Одиночный выбор'!$D$9:$D$10</c:f>
              <c:strCache>
                <c:ptCount val="2"/>
                <c:pt idx="0">
                  <c:v>Великолепно!</c:v>
                </c:pt>
                <c:pt idx="1">
                  <c:v>Ужасно</c:v>
                </c:pt>
              </c:strCache>
            </c:strRef>
          </c:cat>
          <c:val>
            <c:numRef>
              <c:f>'№7. Одиночный выбор'!$C$9:$C$10</c:f>
              <c:numCache>
                <c:formatCode>0.0%</c:formatCode>
                <c:ptCount val="2"/>
                <c:pt idx="0">
                  <c:v>0.95799999999999996</c:v>
                </c:pt>
                <c:pt idx="1">
                  <c:v>4.2000000000000003E-2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60"/>
        <c:extLst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Мотивы</a:t>
            </a:r>
            <a:endParaRPr lang="ru-RU" dirty="0"/>
          </a:p>
        </c:rich>
      </c:tx>
      <c:layout>
        <c:manualLayout>
          <c:xMode val="edge"/>
          <c:yMode val="edge"/>
          <c:x val="0.44668244505640808"/>
          <c:y val="4.584544597691772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3229925584870308"/>
          <c:y val="0.11003520713658368"/>
          <c:w val="0.49451722455178204"/>
          <c:h val="0.885856391125909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'№8.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Lbls>
            <c:dLbl>
              <c:idx val="7"/>
              <c:layout>
                <c:manualLayout>
                  <c:x val="-5.2939516282384226E-2"/>
                  <c:y val="4.58454459769177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'№8. Множественный выбор'!$A$9:$A$16</c:f>
              <c:strCache>
                <c:ptCount val="8"/>
                <c:pt idx="0">
                  <c:v>Смогу показать себя</c:v>
                </c:pt>
                <c:pt idx="1">
                  <c:v>Добавьте свой вариант</c:v>
                </c:pt>
                <c:pt idx="2">
                  <c:v>Будет чем заняться всем спортсменам</c:v>
                </c:pt>
                <c:pt idx="3">
                  <c:v>Найду тут компанию</c:v>
                </c:pt>
                <c:pt idx="4">
                  <c:v>Смогу общаться с единомышленниками</c:v>
                </c:pt>
                <c:pt idx="5">
                  <c:v>Мои возможности расширятся</c:v>
                </c:pt>
                <c:pt idx="6">
                  <c:v>Смогу заниматься со свими детьми</c:v>
                </c:pt>
                <c:pt idx="7">
                  <c:v>Мне будет проще заниматься спортом</c:v>
                </c:pt>
              </c:strCache>
            </c:strRef>
          </c:cat>
          <c:val>
            <c:numRef>
              <c:f>'№8. Множественный выбор'!$C$9:$C$16</c:f>
              <c:numCache>
                <c:formatCode>0.0%</c:formatCode>
                <c:ptCount val="8"/>
                <c:pt idx="0">
                  <c:v>4.5999999999999999E-2</c:v>
                </c:pt>
                <c:pt idx="1">
                  <c:v>0.05</c:v>
                </c:pt>
                <c:pt idx="2">
                  <c:v>0.20600000000000002</c:v>
                </c:pt>
                <c:pt idx="3">
                  <c:v>0.22699999999999998</c:v>
                </c:pt>
                <c:pt idx="4">
                  <c:v>0.26</c:v>
                </c:pt>
                <c:pt idx="5">
                  <c:v>0.50700000000000001</c:v>
                </c:pt>
                <c:pt idx="6">
                  <c:v>0.51800000000000002</c:v>
                </c:pt>
                <c:pt idx="7">
                  <c:v>0.624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00"/>
        <c:axId val="-295442224"/>
        <c:axId val="-295438416"/>
      </c:barChart>
      <c:catAx>
        <c:axId val="-295442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-295438416"/>
        <c:crosses val="autoZero"/>
        <c:auto val="0"/>
        <c:lblAlgn val="ctr"/>
        <c:lblOffset val="10"/>
        <c:noMultiLvlLbl val="0"/>
      </c:catAx>
      <c:valAx>
        <c:axId val="-295438416"/>
        <c:scaling>
          <c:orientation val="minMax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295442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93768304693777"/>
          <c:y val="1.898857078671929E-2"/>
          <c:w val="0.83954741239665143"/>
          <c:h val="0.9188279715851737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E4532"/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AC3BB0"/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FC54"/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694BE5"/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'Посещаемость участков'!$A$3:$A$6</c:f>
              <c:strCache>
                <c:ptCount val="4"/>
                <c:pt idx="0">
                  <c:v>Участок 1. Пустырь между ЖК Академ-Парк и футбольной академией Зенит</c:v>
                </c:pt>
                <c:pt idx="1">
                  <c:v>Участок 2. Территория вдоль футбольной академии Зенит от пустыря до Пискарёвского парка</c:v>
                </c:pt>
                <c:pt idx="2">
                  <c:v>Участок 3. Дорожка вдоль Пискарёвского парка от футбольной академии Зенит до забора ДСИ Зенит</c:v>
                </c:pt>
                <c:pt idx="3">
                  <c:v>Участок 4. Старая спортплощадка за пейнтбольным клубом</c:v>
                </c:pt>
              </c:strCache>
            </c:strRef>
          </c:cat>
          <c:val>
            <c:numRef>
              <c:f>'Посещаемость участков'!$I$3:$I$6</c:f>
              <c:numCache>
                <c:formatCode>0.0%</c:formatCode>
                <c:ptCount val="4"/>
                <c:pt idx="0">
                  <c:v>0.89179104477611937</c:v>
                </c:pt>
                <c:pt idx="1">
                  <c:v>0.91604477611940294</c:v>
                </c:pt>
                <c:pt idx="2">
                  <c:v>0.89738805970149249</c:v>
                </c:pt>
                <c:pt idx="3">
                  <c:v>0.33022388059701491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295441680"/>
        <c:axId val="-295442768"/>
      </c:barChart>
      <c:valAx>
        <c:axId val="-29544276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95441680"/>
        <c:crosses val="autoZero"/>
        <c:crossBetween val="between"/>
      </c:valAx>
      <c:catAx>
        <c:axId val="-2954416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-2954427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445687391791519"/>
          <c:y val="0.2944778491393103"/>
          <c:w val="0.46211447422407276"/>
          <c:h val="0.67255044510584405"/>
        </c:manualLayout>
      </c:layout>
      <c:doughnutChart>
        <c:varyColors val="1"/>
        <c:ser>
          <c:idx val="1"/>
          <c:order val="0"/>
          <c:tx>
            <c:strRef>
              <c:f>'№46.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5193031971754004"/>
                  <c:y val="-0.355933918953114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647114777805785"/>
                      <c:h val="0.2586556986802802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25080228367043167"/>
                  <c:y val="5.87914596445847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r" rtl="0">
                    <a:defRPr lang="ru-RU" sz="1400" b="0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703792563536"/>
                      <c:h val="0.3054201293076324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25582481311325805"/>
                  <c:y val="3.70433297050077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1400" b="0" i="0" u="none" strike="noStrike" kern="1200" baseline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F4E9624-66FD-439A-BF26-9ADF92B6481E}" type="CATEGORYNAME">
                      <a:rPr lang="ru-RU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 algn="r">
                        <a:defRPr sz="1400">
                          <a:solidFill>
                            <a:schemeClr val="accent3">
                              <a:lumMod val="7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; </a:t>
                    </a:r>
                    <a:fld id="{544786B6-62A5-4E19-A03C-FCB2EF6AC847}" type="VALUE">
                      <a:rPr lang="ru-RU" baseline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 algn="r">
                        <a:defRPr sz="1400">
                          <a:solidFill>
                            <a:schemeClr val="accent3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chemeClr val="accent3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400" b="0" i="0" u="none" strike="noStrike" kern="1200" baseline="0">
                      <a:solidFill>
                        <a:schemeClr val="accent3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090211605652877"/>
                      <c:h val="0.271769350958159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32697056729302626"/>
                  <c:y val="-0.125724025004652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4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740831372318134"/>
                      <c:h val="0.2550019346606846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5.7355232920768856E-2"/>
                  <c:y val="-0.168873652599206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3957178419572"/>
                      <c:h val="7.816564712056883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5="http://schemas.microsoft.com/office/drawing/2012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'№46. Одиночный выбор'!$A$9:$A$13</c:f>
              <c:strCache>
                <c:ptCount val="5"/>
                <c:pt idx="0">
                  <c:v>ЖК Академ-Парк</c:v>
                </c:pt>
                <c:pt idx="1">
                  <c:v>Верности - Карпинского - Науки - Гражданский</c:v>
                </c:pt>
                <c:pt idx="2">
                  <c:v>Бутлерова - Верности - Гражданский - Фаворского</c:v>
                </c:pt>
                <c:pt idx="3">
                  <c:v>Бутлерова - Фаворского - Гражданский - Непокорённых</c:v>
                </c:pt>
                <c:pt idx="4">
                  <c:v>Другой</c:v>
                </c:pt>
              </c:strCache>
            </c:strRef>
          </c:cat>
          <c:val>
            <c:numRef>
              <c:f>'№46. Одиночный выбор'!$C$9:$C$13</c:f>
              <c:numCache>
                <c:formatCode>0.0%</c:formatCode>
                <c:ptCount val="5"/>
                <c:pt idx="0">
                  <c:v>0.52400000000000002</c:v>
                </c:pt>
                <c:pt idx="1">
                  <c:v>0.248</c:v>
                </c:pt>
                <c:pt idx="2">
                  <c:v>0.13400000000000001</c:v>
                </c:pt>
                <c:pt idx="3">
                  <c:v>4.9000000000000002E-2</c:v>
                </c:pt>
                <c:pt idx="4">
                  <c:v>4.4999999999999998E-2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  <c:extLst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777777777777776E-2"/>
          <c:y val="6.0185185185185182E-2"/>
          <c:w val="0.93888888888888888"/>
          <c:h val="0.8981481481481481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'Посещаемость участков'!$A$9</c:f>
              <c:strCache>
                <c:ptCount val="1"/>
                <c:pt idx="0">
                  <c:v>Именная ссылка (ВК)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"/>
                  <c:y val="-0.134057690548405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'Посещаемость участков'!$C$9</c:f>
              <c:numCache>
                <c:formatCode>0%</c:formatCode>
                <c:ptCount val="1"/>
                <c:pt idx="0">
                  <c:v>0.54411764705882348</c:v>
                </c:pt>
              </c:numCache>
            </c:numRef>
          </c:val>
        </c:ser>
        <c:ser>
          <c:idx val="1"/>
          <c:order val="1"/>
          <c:tx>
            <c:strRef>
              <c:f>'Посещаемость участков'!$A$10</c:f>
              <c:strCache>
                <c:ptCount val="1"/>
                <c:pt idx="0">
                  <c:v>Прямая ссылка (Флаер)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5555555555556572E-3"/>
                  <c:y val="-0.134057690548405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'Посещаемость участков'!$C$10</c:f>
              <c:numCache>
                <c:formatCode>0%</c:formatCode>
                <c:ptCount val="1"/>
                <c:pt idx="0">
                  <c:v>0.45588235294117646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-295435696"/>
        <c:axId val="-295436784"/>
      </c:barChart>
      <c:catAx>
        <c:axId val="-295435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95436784"/>
        <c:crosses val="autoZero"/>
        <c:auto val="1"/>
        <c:lblAlgn val="ctr"/>
        <c:lblOffset val="100"/>
        <c:noMultiLvlLbl val="0"/>
      </c:catAx>
      <c:valAx>
        <c:axId val="-295436784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-29543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355660462599255E-2"/>
          <c:y val="3.6732240963627073E-2"/>
          <c:w val="0.92564433953740077"/>
          <c:h val="0.80151330767851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'№47.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fld id="{F7A80582-8E05-411E-A31D-910245AF2B2D}" type="CELLRANGE">
                      <a:rPr lang="ru-RU"/>
                      <a:pPr/>
                      <a:t>[ДИАПАЗОН ЯЧЕЕК]</a:t>
                    </a:fld>
                    <a:r>
                      <a:rPr lang="ru-RU" baseline="0"/>
                      <a:t>; </a:t>
                    </a:r>
                    <a:fld id="{F4F0A5C2-9D1A-439B-8E2A-49670B162829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B3983E7-E774-4A11-B0ED-CFC074368806}" type="CELLRANGE">
                      <a:rPr lang="ru-RU"/>
                      <a:pPr/>
                      <a:t>[ДИАПАЗОН ЯЧЕЕК]</a:t>
                    </a:fld>
                    <a:r>
                      <a:rPr lang="ru-RU" baseline="0"/>
                      <a:t>; </a:t>
                    </a:r>
                    <a:fld id="{F8C3F6AB-16C7-434D-91FD-58CB708BC70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FC22ADD-2487-4DEE-AE1E-8A3B033E3745}" type="CELLRANGE">
                      <a:rPr lang="ru-RU"/>
                      <a:pPr/>
                      <a:t>[ДИАПАЗОН ЯЧЕЕК]</a:t>
                    </a:fld>
                    <a:r>
                      <a:rPr lang="ru-RU" baseline="0"/>
                      <a:t>; </a:t>
                    </a:r>
                    <a:fld id="{9EBDD2CA-69AB-4DB6-8F1F-F71F413518DA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4643570-01EC-421B-B780-7EE89930417C}" type="CELLRANGE">
                      <a:rPr lang="ru-RU"/>
                      <a:pPr/>
                      <a:t>[ДИАПАЗОН ЯЧЕЕК]</a:t>
                    </a:fld>
                    <a:r>
                      <a:rPr lang="ru-RU" baseline="0"/>
                      <a:t>; </a:t>
                    </a:r>
                    <a:fld id="{92268C1A-8462-42DB-A512-8B521192A315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7EDA255-8D96-4C0F-845B-D00DB2211569}" type="CELLRANGE">
                      <a:rPr lang="ru-RU"/>
                      <a:pPr/>
                      <a:t>[ДИАПАЗОН ЯЧЕЕК]</a:t>
                    </a:fld>
                    <a:r>
                      <a:rPr lang="ru-RU" baseline="0"/>
                      <a:t>; </a:t>
                    </a:r>
                    <a:fld id="{06372F06-6303-432E-9E18-F8B880BA2F4C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7239EA0-7366-49D2-88DF-A0D9E523D7DE}" type="CELLRANGE">
                      <a:rPr lang="ru-RU"/>
                      <a:pPr/>
                      <a:t>[ДИАПАЗОН ЯЧЕЕК]</a:t>
                    </a:fld>
                    <a:r>
                      <a:rPr lang="ru-RU" baseline="0"/>
                      <a:t>; </a:t>
                    </a:r>
                    <a:fld id="{E8F8A091-8A6F-4A71-AA5D-892200D23645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F971E41-554B-4901-9D0F-5211D7F218C7}" type="CELLRANGE">
                      <a:rPr lang="ru-RU"/>
                      <a:pPr/>
                      <a:t>[ДИАПАЗОН ЯЧЕЕК]</a:t>
                    </a:fld>
                    <a:r>
                      <a:rPr lang="ru-RU" baseline="0"/>
                      <a:t>; </a:t>
                    </a:r>
                    <a:fld id="{554684F7-4515-44F2-A309-7EFDDE45DEF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'№47. Одиночный выбор'!$A$9:$A$15</c:f>
              <c:strCache>
                <c:ptCount val="7"/>
                <c:pt idx="0">
                  <c:v>14 лет или младше</c:v>
                </c:pt>
                <c:pt idx="1">
                  <c:v>15 - 18 лет</c:v>
                </c:pt>
                <c:pt idx="2">
                  <c:v>19 - 23 года</c:v>
                </c:pt>
                <c:pt idx="3">
                  <c:v>24 - 34 года</c:v>
                </c:pt>
                <c:pt idx="4">
                  <c:v>35 - 49 лет</c:v>
                </c:pt>
                <c:pt idx="5">
                  <c:v>50 - 64 лет</c:v>
                </c:pt>
                <c:pt idx="6">
                  <c:v>65 лет или старше</c:v>
                </c:pt>
              </c:strCache>
            </c:strRef>
          </c:cat>
          <c:val>
            <c:numRef>
              <c:f>'№47. Одиночный выбор'!$C$9:$C$15</c:f>
              <c:numCache>
                <c:formatCode>0.0%</c:formatCode>
                <c:ptCount val="7"/>
                <c:pt idx="0">
                  <c:v>2.1000000000000001E-2</c:v>
                </c:pt>
                <c:pt idx="1">
                  <c:v>2.1000000000000001E-2</c:v>
                </c:pt>
                <c:pt idx="2">
                  <c:v>7.0999999999999994E-2</c:v>
                </c:pt>
                <c:pt idx="3">
                  <c:v>0.24100000000000002</c:v>
                </c:pt>
                <c:pt idx="4">
                  <c:v>0.51100000000000001</c:v>
                </c:pt>
                <c:pt idx="5">
                  <c:v>0.121</c:v>
                </c:pt>
                <c:pt idx="6">
                  <c:v>1.4999999999999999E-2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'№47. Одиночный выбор'!$B$9:$B$15</c15:f>
                <c15:dlblRangeCache>
                  <c:ptCount val="7"/>
                  <c:pt idx="0">
                    <c:v>11</c:v>
                  </c:pt>
                  <c:pt idx="1">
                    <c:v>11</c:v>
                  </c:pt>
                  <c:pt idx="2">
                    <c:v>38</c:v>
                  </c:pt>
                  <c:pt idx="3">
                    <c:v>129</c:v>
                  </c:pt>
                  <c:pt idx="4">
                    <c:v>274</c:v>
                  </c:pt>
                  <c:pt idx="5">
                    <c:v>65</c:v>
                  </c:pt>
                  <c:pt idx="6">
                    <c:v>8</c:v>
                  </c:pt>
                </c15:dlblRangeCache>
              </c15:datalabelsRange>
            </c:ext>
          </c:extLst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50"/>
        <c:axId val="-295449296"/>
        <c:axId val="-295448752"/>
      </c:barChart>
      <c:catAx>
        <c:axId val="-29544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-295448752"/>
        <c:crosses val="autoZero"/>
        <c:auto val="1"/>
        <c:lblAlgn val="ctr"/>
        <c:lblOffset val="100"/>
        <c:noMultiLvlLbl val="0"/>
      </c:catAx>
      <c:valAx>
        <c:axId val="-295448752"/>
        <c:scaling>
          <c:orientation val="minMax"/>
          <c:max val="0.55000000000000004"/>
          <c:min val="0"/>
        </c:scaling>
        <c:delete val="0"/>
        <c:axPos val="l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spPr>
          <a:ln w="9525" cap="flat" cmpd="sng">
            <a:prstDash val="solid"/>
            <a:bevel/>
          </a:ln>
          <a:effectLst/>
        </c:spPr>
        <c:crossAx val="-2954487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Есть ли у Вас дети?</a:t>
            </a:r>
            <a:endParaRPr lang="ru-RU" sz="1400" dirty="0"/>
          </a:p>
        </c:rich>
      </c:tx>
      <c:layout>
        <c:manualLayout>
          <c:xMode val="edge"/>
          <c:yMode val="edge"/>
          <c:x val="0.37180979236714473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900277528222043E-2"/>
          <c:y val="3.8543398612275237E-2"/>
          <c:w val="0.91701320573875311"/>
          <c:h val="0.79172651870180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'№48.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F0"/>
              </a:solidFill>
            </c:spPr>
          </c:dPt>
          <c:dLbls>
            <c:dLbl>
              <c:idx val="1"/>
              <c:layout>
                <c:manualLayout>
                  <c:x val="0"/>
                  <c:y val="-2.584388421777074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3225716242080535E-17"/>
                  <c:y val="5.1687768435541483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3.359704948310201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'№48. Множественный выбор'!$A$9:$A$14</c:f>
              <c:strCache>
                <c:ptCount val="6"/>
                <c:pt idx="0">
                  <c:v>Нет</c:v>
                </c:pt>
                <c:pt idx="1">
                  <c:v>Нет, но планирую</c:v>
                </c:pt>
                <c:pt idx="2">
                  <c:v>0 - 6 лет</c:v>
                </c:pt>
                <c:pt idx="3">
                  <c:v>7 - 9 лет</c:v>
                </c:pt>
                <c:pt idx="4">
                  <c:v>10 - 13 лет</c:v>
                </c:pt>
                <c:pt idx="5">
                  <c:v>14 - 18 лет</c:v>
                </c:pt>
              </c:strCache>
            </c:strRef>
          </c:cat>
          <c:val>
            <c:numRef>
              <c:f>'№48. Множественный выбор'!$C$9:$C$14</c:f>
              <c:numCache>
                <c:formatCode>0.0%</c:formatCode>
                <c:ptCount val="6"/>
                <c:pt idx="0">
                  <c:v>0.29299999999999998</c:v>
                </c:pt>
                <c:pt idx="1">
                  <c:v>0.13800000000000001</c:v>
                </c:pt>
                <c:pt idx="2">
                  <c:v>0.23199999999999998</c:v>
                </c:pt>
                <c:pt idx="3">
                  <c:v>0.185</c:v>
                </c:pt>
                <c:pt idx="4">
                  <c:v>0.217</c:v>
                </c:pt>
                <c:pt idx="5">
                  <c:v>0.187</c:v>
                </c:pt>
              </c:numCache>
            </c:numRef>
          </c:val>
          <c:extLst/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50"/>
        <c:axId val="-295446032"/>
        <c:axId val="-295448208"/>
      </c:barChart>
      <c:catAx>
        <c:axId val="-29544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-295448208"/>
        <c:crosses val="autoZero"/>
        <c:auto val="1"/>
        <c:lblAlgn val="ctr"/>
        <c:lblOffset val="100"/>
        <c:noMultiLvlLbl val="0"/>
      </c:catAx>
      <c:valAx>
        <c:axId val="-295448208"/>
        <c:scaling>
          <c:orientation val="minMax"/>
          <c:max val="0.35000000000000003"/>
          <c:min val="0"/>
        </c:scaling>
        <c:delete val="0"/>
        <c:axPos val="l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spPr>
          <a:ln w="9525" cap="flat" cmpd="sng">
            <a:prstDash val="solid"/>
            <a:bevel/>
          </a:ln>
          <a:effectLst/>
        </c:spPr>
        <c:crossAx val="-295448208"/>
        <c:crosses val="autoZero"/>
        <c:crossBetween val="midCat"/>
        <c:majorUnit val="0.1"/>
        <c:minorUnit val="5.000000000000001E-2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61111111111111E-2"/>
          <c:y val="1.9909901613175546E-2"/>
          <c:w val="0.98633333333333328"/>
          <c:h val="0.9760954359871684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'№50. Одиночный выбор'!$A$9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'№50. Одиночный выбор'!$C$8</c:f>
              <c:strCache>
                <c:ptCount val="1"/>
                <c:pt idx="0">
                  <c:v>Проценты</c:v>
                </c:pt>
              </c:strCache>
            </c:strRef>
          </c:cat>
          <c:val>
            <c:numRef>
              <c:f>'№50. Одиночный выбор'!$C$9</c:f>
              <c:numCache>
                <c:formatCode>0.00%</c:formatCode>
                <c:ptCount val="1"/>
                <c:pt idx="0">
                  <c:v>0.61699999999999999</c:v>
                </c:pt>
              </c:numCache>
            </c:numRef>
          </c:val>
        </c:ser>
        <c:ser>
          <c:idx val="1"/>
          <c:order val="1"/>
          <c:tx>
            <c:strRef>
              <c:f>'№50. Одиночный выбор'!$A$10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'№50. Одиночный выбор'!$C$8</c:f>
              <c:strCache>
                <c:ptCount val="1"/>
                <c:pt idx="0">
                  <c:v>Проценты</c:v>
                </c:pt>
              </c:strCache>
            </c:strRef>
          </c:cat>
          <c:val>
            <c:numRef>
              <c:f>'№50. Одиночный выбор'!$C$10</c:f>
              <c:numCache>
                <c:formatCode>0.00%</c:formatCode>
                <c:ptCount val="1"/>
                <c:pt idx="0">
                  <c:v>0.38300000000000001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-295436240"/>
        <c:axId val="-295447120"/>
      </c:barChart>
      <c:catAx>
        <c:axId val="-295436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95447120"/>
        <c:crosses val="autoZero"/>
        <c:auto val="1"/>
        <c:lblAlgn val="ctr"/>
        <c:lblOffset val="100"/>
        <c:noMultiLvlLbl val="0"/>
      </c:catAx>
      <c:valAx>
        <c:axId val="-29544712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95436240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chemeClr val="accent1">
                    <a:lumMod val="50000"/>
                  </a:schemeClr>
                </a:solidFill>
              </a:defRPr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Возраст участников</a:t>
            </a:r>
            <a:r>
              <a:rPr lang="ru-RU" sz="1400" baseline="0" dirty="0" smtClean="0">
                <a:solidFill>
                  <a:schemeClr val="accent1">
                    <a:lumMod val="50000"/>
                  </a:schemeClr>
                </a:solidFill>
              </a:rPr>
              <a:t> опроса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25584390371325277"/>
          <c:y val="9.922196696221010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2236925953145921E-2"/>
          <c:y val="0.15014215612569881"/>
          <c:w val="0.96231601524944654"/>
          <c:h val="0.688103233292478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'№47.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92992929-DBC1-4683-8059-E4F6484273BD}" type="CELLRANGE">
                      <a:rPr lang="en-US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42AE78C4-72B0-4902-9D07-5F3E760C6FB8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C0C4BC60-D977-44FC-A4EC-B38225865D0E}" type="CELLRANGE">
                      <a:rPr lang="en-US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0CEBD8B8-98D0-479F-8513-6E36D3E05C3E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900BA0BF-0936-4732-8D3D-AC7375DAC0DF}" type="CELLRANGE">
                      <a:rPr lang="en-US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4F34144C-2162-4F76-A810-54D57C1F3DD6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3770E940-1BE0-4425-ABE5-F225A5819032}" type="CELLRANGE">
                      <a:rPr lang="en-US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C3D96ED4-A67A-4757-BA59-BD56229718AE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83BAFE5D-D120-44E3-B4BC-EE7EF31CB51A}" type="CELLRANGE">
                      <a:rPr lang="en-US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53F422E3-882C-40F4-BCA9-BBBF38F060AE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6BA31254-D562-49D6-8BD0-D89BC92232D0}" type="CELLRANGE">
                      <a:rPr lang="en-US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2FB4CB06-52AA-4DB8-82D2-092088593D72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123C5A18-56D0-48B5-8037-45456A2ABB69}" type="CELLRANGE">
                      <a:rPr lang="en-US"/>
                      <a:pPr/>
                      <a:t>[ДИАПАЗОН ЯЧЕЕК]</a:t>
                    </a:fld>
                    <a:r>
                      <a:rPr lang="en-US" baseline="0"/>
                      <a:t>; </a:t>
                    </a:r>
                    <a:fld id="{8C9830A8-2DCA-4DDF-958D-8725F47C09B4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0"/>
              </c:ext>
            </c:extLst>
          </c:dLbls>
          <c:cat>
            <c:strRef>
              <c:f>'№47. Одиночный выбор'!$A$9:$A$15</c:f>
              <c:strCache>
                <c:ptCount val="7"/>
                <c:pt idx="0">
                  <c:v>14 лет или младше</c:v>
                </c:pt>
                <c:pt idx="1">
                  <c:v>15 - 18 лет</c:v>
                </c:pt>
                <c:pt idx="2">
                  <c:v>19 - 23 года</c:v>
                </c:pt>
                <c:pt idx="3">
                  <c:v>24 - 34 года</c:v>
                </c:pt>
                <c:pt idx="4">
                  <c:v>35 - 49 лет</c:v>
                </c:pt>
                <c:pt idx="5">
                  <c:v>50 - 64 лет</c:v>
                </c:pt>
                <c:pt idx="6">
                  <c:v>65 лет или старше</c:v>
                </c:pt>
              </c:strCache>
            </c:strRef>
          </c:cat>
          <c:val>
            <c:numRef>
              <c:f>'№47. Одиночный выбор'!$C$9:$C$15</c:f>
              <c:numCache>
                <c:formatCode>0.0%</c:formatCode>
                <c:ptCount val="7"/>
                <c:pt idx="0">
                  <c:v>2.1000000000000001E-2</c:v>
                </c:pt>
                <c:pt idx="1">
                  <c:v>2.1000000000000001E-2</c:v>
                </c:pt>
                <c:pt idx="2">
                  <c:v>7.0999999999999994E-2</c:v>
                </c:pt>
                <c:pt idx="3">
                  <c:v>0.24100000000000002</c:v>
                </c:pt>
                <c:pt idx="4">
                  <c:v>0.51100000000000001</c:v>
                </c:pt>
                <c:pt idx="5">
                  <c:v>0.121</c:v>
                </c:pt>
                <c:pt idx="6">
                  <c:v>1.4999999999999999E-2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'№47. Одиночный выбор'!$B$9:$B$15</c15:f>
                <c15:dlblRangeCache>
                  <c:ptCount val="7"/>
                  <c:pt idx="0">
                    <c:v>11</c:v>
                  </c:pt>
                  <c:pt idx="1">
                    <c:v>11</c:v>
                  </c:pt>
                  <c:pt idx="2">
                    <c:v>38</c:v>
                  </c:pt>
                  <c:pt idx="3">
                    <c:v>129</c:v>
                  </c:pt>
                  <c:pt idx="4">
                    <c:v>274</c:v>
                  </c:pt>
                  <c:pt idx="5">
                    <c:v>65</c:v>
                  </c:pt>
                  <c:pt idx="6">
                    <c:v>8</c:v>
                  </c:pt>
                </c15:dlblRangeCache>
              </c15:datalabelsRange>
            </c:ext>
          </c:extLst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50"/>
        <c:axId val="-1692074320"/>
        <c:axId val="-1692073776"/>
      </c:barChart>
      <c:catAx>
        <c:axId val="-169207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-1692073776"/>
        <c:crosses val="autoZero"/>
        <c:auto val="1"/>
        <c:lblAlgn val="ctr"/>
        <c:lblOffset val="100"/>
        <c:noMultiLvlLbl val="0"/>
      </c:catAx>
      <c:valAx>
        <c:axId val="-1692073776"/>
        <c:scaling>
          <c:orientation val="minMax"/>
          <c:max val="0.55000000000000004"/>
          <c:min val="0"/>
        </c:scaling>
        <c:delete val="1"/>
        <c:axPos val="l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169207377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50">
          <a:solidFill>
            <a:schemeClr val="accent1">
              <a:lumMod val="50000"/>
            </a:schemeClr>
          </a:solidFill>
        </a:defRPr>
      </a:pPr>
      <a:endParaRPr lang="ru-RU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945321726582868"/>
          <c:y val="0.15056720033935811"/>
          <c:w val="0.49927056984449414"/>
          <c:h val="0.8473504411801149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3337128556898948"/>
                  <c:y val="-0.664360839975274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2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5415887551998761"/>
                  <c:y val="-3.91648514535458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r">
                    <a:defRPr sz="12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53112327483845"/>
                      <c:h val="0.1906853486999751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30735431507934324"/>
                  <c:y val="-0.10713156882680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r">
                    <a:defRPr sz="12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66309919558061"/>
                      <c:h val="0.1067124219743809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2313517890972979"/>
                  <c:y val="-0.170225781891049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r">
                    <a:defRPr sz="12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03085870302583"/>
                      <c:h val="8.894040859033064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'№49. Одиночный выбор'!$F$9:$F$12</c:f>
              <c:strCache>
                <c:ptCount val="4"/>
                <c:pt idx="0">
                  <c:v>Работаю</c:v>
                </c:pt>
                <c:pt idx="1">
                  <c:v>Учусь (школник/студент)</c:v>
                </c:pt>
                <c:pt idx="2">
                  <c:v>На пенсии</c:v>
                </c:pt>
                <c:pt idx="3">
                  <c:v>Не работаю</c:v>
                </c:pt>
              </c:strCache>
            </c:strRef>
          </c:cat>
          <c:val>
            <c:numRef>
              <c:f>'№49. Одиночный выбор'!$G$9:$G$12</c:f>
              <c:numCache>
                <c:formatCode>0.0%</c:formatCode>
                <c:ptCount val="4"/>
                <c:pt idx="0">
                  <c:v>0.83300000000000007</c:v>
                </c:pt>
                <c:pt idx="1">
                  <c:v>8.1000000000000003E-2</c:v>
                </c:pt>
                <c:pt idx="2">
                  <c:v>3.2000000000000001E-2</c:v>
                </c:pt>
                <c:pt idx="3">
                  <c:v>5.4000000000000006E-2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504434053436146"/>
          <c:y val="9.2646393668400773E-3"/>
          <c:w val="0.64495565946563849"/>
          <c:h val="0.99073536063315992"/>
        </c:manualLayout>
      </c:layout>
      <c:barChart>
        <c:barDir val="bar"/>
        <c:grouping val="clustered"/>
        <c:varyColors val="0"/>
        <c:ser>
          <c:idx val="5"/>
          <c:order val="0"/>
          <c:tx>
            <c:strRef>
              <c:f>'№49.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4F81BD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5.129127639384632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'№49. Одиночный выбор'!$A$9:$A$17</c:f>
              <c:strCache>
                <c:ptCount val="9"/>
                <c:pt idx="0">
                  <c:v>Работник по найму</c:v>
                </c:pt>
                <c:pt idx="1">
                  <c:v>Работник бюджетной организации</c:v>
                </c:pt>
                <c:pt idx="2">
                  <c:v>Служащий силовой структуры (военный, полиция, и пр.)</c:v>
                </c:pt>
                <c:pt idx="3">
                  <c:v>Предприниматель/руководитель коммерческой организации</c:v>
                </c:pt>
                <c:pt idx="4">
                  <c:v>Самозанятый/фрилансер</c:v>
                </c:pt>
                <c:pt idx="5">
                  <c:v>Пенсионер</c:v>
                </c:pt>
                <c:pt idx="6">
                  <c:v>Студент</c:v>
                </c:pt>
                <c:pt idx="7">
                  <c:v>Школьник</c:v>
                </c:pt>
                <c:pt idx="8">
                  <c:v>Не работаю</c:v>
                </c:pt>
              </c:strCache>
            </c:strRef>
          </c:cat>
          <c:val>
            <c:numRef>
              <c:f>'№49. Одиночный выбор'!$C$9:$C$17</c:f>
              <c:numCache>
                <c:formatCode>0.0%</c:formatCode>
                <c:ptCount val="9"/>
                <c:pt idx="0">
                  <c:v>0.40700000000000003</c:v>
                </c:pt>
                <c:pt idx="1">
                  <c:v>0.14400000000000002</c:v>
                </c:pt>
                <c:pt idx="2">
                  <c:v>1.1000000000000001E-2</c:v>
                </c:pt>
                <c:pt idx="3">
                  <c:v>0.121</c:v>
                </c:pt>
                <c:pt idx="4">
                  <c:v>0.15</c:v>
                </c:pt>
                <c:pt idx="5">
                  <c:v>3.2000000000000001E-2</c:v>
                </c:pt>
                <c:pt idx="6">
                  <c:v>4.7E-2</c:v>
                </c:pt>
                <c:pt idx="7">
                  <c:v>3.4000000000000002E-2</c:v>
                </c:pt>
                <c:pt idx="8">
                  <c:v>5.4000000000000006E-2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295449840"/>
        <c:axId val="-295435152"/>
      </c:barChart>
      <c:valAx>
        <c:axId val="-295435152"/>
        <c:scaling>
          <c:orientation val="minMax"/>
          <c:max val="0.45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-295449840"/>
        <c:crosses val="autoZero"/>
        <c:crossBetween val="between"/>
      </c:valAx>
      <c:catAx>
        <c:axId val="-29544984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954351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691210578396821"/>
          <c:y val="0.15655314305263568"/>
          <c:w val="0.63122808937646357"/>
          <c:h val="0.81407451196899938"/>
        </c:manualLayout>
      </c:layout>
      <c:doughnutChart>
        <c:varyColors val="1"/>
        <c:ser>
          <c:idx val="5"/>
          <c:order val="0"/>
          <c:tx>
            <c:strRef>
              <c:f>'№1.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rgbClr val="ED7D31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5B9BD5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4976795260146902"/>
                  <c:y val="-0.7080496468676430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880100867873225"/>
                      <c:h val="8.321293151940666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8715501590094627"/>
                  <c:y val="-0.1141573261942957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noAutofit/>
                </a:bodyPr>
                <a:lstStyle/>
                <a:p>
                  <a:pPr algn="r">
                    <a:defRPr sz="14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339455569531326"/>
                      <c:h val="0.1645643659242900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4571320625634437"/>
                  <c:y val="-0.188567600366674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noAutofit/>
                </a:bodyPr>
                <a:lstStyle/>
                <a:p>
                  <a:pPr algn="r">
                    <a:defRPr sz="14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817706843050823"/>
                      <c:h val="8.665388862267962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4.5766316485503576E-2"/>
                  <c:y val="0.1094647059407611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242468406102187E-2"/>
                  <c:y val="5.09259167320351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4660040888205164E-2"/>
                  <c:y val="-6.30517023959646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040031307140625E-2"/>
                  <c:y val="-0.108980151125497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557179388566179E-2"/>
                  <c:y val="-0.118665620769661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2233400130896235E-2"/>
                  <c:y val="-0.124573945911237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4327009936766031E-2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2646793134598046E-2"/>
                  <c:y val="-0.171296296296296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0334236675700084E-3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'№1. Одиночный выбор'!$E$9:$E$11</c:f>
              <c:strCache>
                <c:ptCount val="3"/>
                <c:pt idx="0">
                  <c:v>Актуален</c:v>
                </c:pt>
                <c:pt idx="1">
                  <c:v>Не знаю</c:v>
                </c:pt>
                <c:pt idx="2">
                  <c:v>Не актуален</c:v>
                </c:pt>
              </c:strCache>
            </c:strRef>
          </c:cat>
          <c:val>
            <c:numRef>
              <c:f>'№1. Одиночный выбор'!$C$9:$C$11</c:f>
              <c:numCache>
                <c:formatCode>0.0%</c:formatCode>
                <c:ptCount val="3"/>
                <c:pt idx="0">
                  <c:v>0.82499999999999996</c:v>
                </c:pt>
                <c:pt idx="1">
                  <c:v>0.112</c:v>
                </c:pt>
                <c:pt idx="2">
                  <c:v>6.3E-2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  <c:extLst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ru-RU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Вы занимаетесь спортом СЕЙЧАС?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936082668743822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36046365489055"/>
          <c:y val="0.15616890238981093"/>
          <c:w val="0.57493211379655695"/>
          <c:h val="0.76523447323783889"/>
        </c:manualLayout>
      </c:layout>
      <c:doughnutChart>
        <c:varyColors val="1"/>
        <c:ser>
          <c:idx val="5"/>
          <c:order val="0"/>
          <c:tx>
            <c:strRef>
              <c:f>'№2.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A5A5A5"/>
            </a:solidFill>
          </c:spPr>
          <c:dPt>
            <c:idx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C000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44546A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029920724356"/>
                  <c:y val="5.46626146990080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r">
                    <a:defRPr sz="14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318250275386766"/>
                      <c:h val="0.2563713703974949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33588305999777834"/>
                  <c:y val="-7.27013997736086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r">
                    <a:defRPr sz="14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189649348765998"/>
                      <c:h val="0.2475454990794093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6500537199328449"/>
                  <c:y val="-0.30023216027696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612552478458297"/>
                      <c:h val="0.22932957079193608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4.5766316485503576E-2"/>
                  <c:y val="0.1094647059407611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242468406102187E-2"/>
                  <c:y val="5.09259167320351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4660040888205164E-2"/>
                  <c:y val="-6.30517023959646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040031307140625E-2"/>
                  <c:y val="-0.108980151125497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557179388566179E-2"/>
                  <c:y val="-0.118665620769661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2233400130896235E-2"/>
                  <c:y val="-0.124573945911237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4327009936766031E-2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2646793134598046E-2"/>
                  <c:y val="-0.171296296296296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0334236675700084E-3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'№2. Одиночный выбор'!$A$9:$A$11</c:f>
              <c:strCache>
                <c:ptCount val="3"/>
                <c:pt idx="0">
                  <c:v>Занимаюсь регулярно</c:v>
                </c:pt>
                <c:pt idx="1">
                  <c:v>Занимаюсь нерегулярно</c:v>
                </c:pt>
                <c:pt idx="2">
                  <c:v>Не занимаюсь</c:v>
                </c:pt>
              </c:strCache>
            </c:strRef>
          </c:cat>
          <c:val>
            <c:numRef>
              <c:f>'№2. Одиночный выбор'!$C$9:$C$11</c:f>
              <c:numCache>
                <c:formatCode>0.0%</c:formatCode>
                <c:ptCount val="3"/>
                <c:pt idx="0">
                  <c:v>0.46</c:v>
                </c:pt>
                <c:pt idx="1">
                  <c:v>0.44600000000000001</c:v>
                </c:pt>
                <c:pt idx="2">
                  <c:v>9.4E-2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4"/>
        <c:holeSize val="40"/>
        <c:extLst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ru-RU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Вы НЕ занимаетесь спортом регулярно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>
              <a:defRPr sz="1400">
                <a:solidFill>
                  <a:schemeClr val="accent1">
                    <a:lumMod val="75000"/>
                  </a:schemeClr>
                </a:solidFill>
              </a:defRPr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Вас это устраивает?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7.8927998203354693E-2"/>
          <c:y val="3.78656758382104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451645104862685"/>
          <c:y val="0.25182493177469867"/>
          <c:w val="0.53009380878501866"/>
          <c:h val="0.61367559133812233"/>
        </c:manualLayout>
      </c:layout>
      <c:doughnutChart>
        <c:varyColors val="1"/>
        <c:ser>
          <c:idx val="5"/>
          <c:order val="0"/>
          <c:tx>
            <c:strRef>
              <c:f>'№4.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6525513084399061"/>
                  <c:y val="-0.540079327100106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10338745933338"/>
                      <c:h val="0.2285995573591940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23784998011740005"/>
                  <c:y val="-0.144556391681358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noAutofit/>
                </a:bodyPr>
                <a:lstStyle/>
                <a:p>
                  <a:pPr algn="r">
                    <a:defRPr sz="14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192490352303187"/>
                      <c:h val="0.2517059679584824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8800612648354687E-2"/>
                  <c:y val="0.1422400068843853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766316485503576E-2"/>
                  <c:y val="0.1094647059407611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242468406102187E-2"/>
                  <c:y val="5.09259167320351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4660040888205164E-2"/>
                  <c:y val="-6.30517023959646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040031307140625E-2"/>
                  <c:y val="-0.108980151125497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557179388566179E-2"/>
                  <c:y val="-0.118665620769661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2233400130896235E-2"/>
                  <c:y val="-0.124573945911237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4327009936766031E-2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2646793134598046E-2"/>
                  <c:y val="-0.171296296296296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0334236675700084E-3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'№4. Одиночный выбор'!$E$9:$E$10</c:f>
              <c:strCache>
                <c:ptCount val="2"/>
                <c:pt idx="0">
                  <c:v>Меня это НЕ устраивает</c:v>
                </c:pt>
                <c:pt idx="1">
                  <c:v>Меня всё устраивает</c:v>
                </c:pt>
              </c:strCache>
            </c:strRef>
          </c:cat>
          <c:val>
            <c:numRef>
              <c:f>'№4. Одиночный выбор'!$C$9:$C$10</c:f>
              <c:numCache>
                <c:formatCode>0.0%</c:formatCode>
                <c:ptCount val="2"/>
                <c:pt idx="0">
                  <c:v>0.88400000000000001</c:v>
                </c:pt>
                <c:pt idx="1">
                  <c:v>0.11600000000000001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  <c:extLst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ru-RU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938153387064868"/>
          <c:y val="5.1956823396265429E-2"/>
          <c:w val="0.5739881715081977"/>
          <c:h val="0.948043176603734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'№3.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6"/>
              <c:layout>
                <c:manualLayout>
                  <c:x val="-8.3978864217087196E-2"/>
                  <c:y val="-4.94350200017204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'№3. Множественный выбор'!$A$9:$A$15</c:f>
              <c:strCache>
                <c:ptCount val="7"/>
                <c:pt idx="0">
                  <c:v>Добавьте свой вариант</c:v>
                </c:pt>
                <c:pt idx="1">
                  <c:v>Нет необходимости</c:v>
                </c:pt>
                <c:pt idx="2">
                  <c:v>Не хватает средств</c:v>
                </c:pt>
                <c:pt idx="3">
                  <c:v>Есть ограничения по здоровью</c:v>
                </c:pt>
                <c:pt idx="4">
                  <c:v>Не хватает духу</c:v>
                </c:pt>
                <c:pt idx="5">
                  <c:v>Нет условий рядом с домом</c:v>
                </c:pt>
                <c:pt idx="6">
                  <c:v>Не хватает времени</c:v>
                </c:pt>
              </c:strCache>
            </c:strRef>
          </c:cat>
          <c:val>
            <c:numRef>
              <c:f>'№3. Множественный выбор'!$C$9:$C$15</c:f>
              <c:numCache>
                <c:formatCode>0.0%</c:formatCode>
                <c:ptCount val="7"/>
                <c:pt idx="0">
                  <c:v>1.4999999999999999E-2</c:v>
                </c:pt>
                <c:pt idx="1">
                  <c:v>4.8000000000000001E-2</c:v>
                </c:pt>
                <c:pt idx="2">
                  <c:v>8.5000000000000006E-2</c:v>
                </c:pt>
                <c:pt idx="3">
                  <c:v>0.17699999999999999</c:v>
                </c:pt>
                <c:pt idx="4">
                  <c:v>0.221</c:v>
                </c:pt>
                <c:pt idx="5">
                  <c:v>0.48</c:v>
                </c:pt>
                <c:pt idx="6">
                  <c:v>0.61299999999999999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50"/>
        <c:axId val="-295447664"/>
        <c:axId val="-295441136"/>
      </c:barChart>
      <c:catAx>
        <c:axId val="-295447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295441136"/>
        <c:crosses val="autoZero"/>
        <c:auto val="1"/>
        <c:lblAlgn val="ctr"/>
        <c:lblOffset val="100"/>
        <c:noMultiLvlLbl val="0"/>
      </c:catAx>
      <c:valAx>
        <c:axId val="-295441136"/>
        <c:scaling>
          <c:orientation val="minMax"/>
          <c:max val="0.65000000000000013"/>
          <c:min val="0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295447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Где Вы занимаетесь спортом СЕЙЧАС?</a:t>
            </a:r>
            <a:endParaRPr lang="ru-RU" sz="1400" dirty="0"/>
          </a:p>
        </c:rich>
      </c:tx>
      <c:layout>
        <c:manualLayout>
          <c:xMode val="edge"/>
          <c:yMode val="edge"/>
          <c:x val="2.3708947156016388E-3"/>
          <c:y val="1.424304922375381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3072103360817273"/>
          <c:y val="0.14721294181022804"/>
          <c:w val="0.66927896639182727"/>
          <c:h val="0.85278705818977196"/>
        </c:manualLayout>
      </c:layout>
      <c:barChart>
        <c:barDir val="bar"/>
        <c:grouping val="clustered"/>
        <c:varyColors val="1"/>
        <c:ser>
          <c:idx val="2"/>
          <c:order val="0"/>
          <c:tx>
            <c:strRef>
              <c:f>'№6. Матрица'!$D$17</c:f>
              <c:strCache>
                <c:ptCount val="1"/>
                <c:pt idx="0">
                  <c:v>Всего</c:v>
                </c:pt>
              </c:strCache>
            </c:strRef>
          </c:tx>
          <c:spPr>
            <a:noFill/>
            <a:ln w="22225">
              <a:solidFill>
                <a:schemeClr val="bg1">
                  <a:lumMod val="50000"/>
                </a:schemeClr>
              </a:solidFill>
            </a:ln>
          </c:spPr>
          <c:invertIfNegative val="0"/>
          <c:dLbls>
            <c:delete val="1"/>
          </c:dLbls>
          <c:cat>
            <c:strRef>
              <c:f>'№6. Матрица'!$A$18:$A$21</c:f>
              <c:strCache>
                <c:ptCount val="4"/>
                <c:pt idx="0">
                  <c:v>Вообще не занимаюсь спортом</c:v>
                </c:pt>
                <c:pt idx="1">
                  <c:v>Преимущественно дома</c:v>
                </c:pt>
                <c:pt idx="2">
                  <c:v>Преимущественно в спортзале/спортклубе</c:v>
                </c:pt>
                <c:pt idx="3">
                  <c:v>Преимущественно на улице/спортплощадке</c:v>
                </c:pt>
              </c:strCache>
            </c:strRef>
          </c:cat>
          <c:val>
            <c:numRef>
              <c:f>'№6. Матрица'!$D$18:$D$21</c:f>
              <c:numCache>
                <c:formatCode>0.0%</c:formatCode>
                <c:ptCount val="4"/>
                <c:pt idx="0">
                  <c:v>0.124</c:v>
                </c:pt>
                <c:pt idx="1">
                  <c:v>0.49</c:v>
                </c:pt>
                <c:pt idx="2">
                  <c:v>0.623</c:v>
                </c:pt>
                <c:pt idx="3">
                  <c:v>0.7649999999999999</c:v>
                </c:pt>
              </c:numCache>
            </c:numRef>
          </c:val>
        </c:ser>
        <c:ser>
          <c:idx val="1"/>
          <c:order val="1"/>
          <c:tx>
            <c:strRef>
              <c:f>'№6. Матрица'!$C$17</c:f>
              <c:strCache>
                <c:ptCount val="1"/>
                <c:pt idx="0">
                  <c:v>Зимой</c:v>
                </c:pt>
              </c:strCache>
            </c:strRef>
          </c:tx>
          <c:spPr>
            <a:solidFill>
              <a:srgbClr val="5B9BD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'№6. Матрица'!$A$18:$A$21</c:f>
              <c:strCache>
                <c:ptCount val="4"/>
                <c:pt idx="0">
                  <c:v>Вообще не занимаюсь спортом</c:v>
                </c:pt>
                <c:pt idx="1">
                  <c:v>Преимущественно дома</c:v>
                </c:pt>
                <c:pt idx="2">
                  <c:v>Преимущественно в спортзале/спортклубе</c:v>
                </c:pt>
                <c:pt idx="3">
                  <c:v>Преимущественно на улице/спортплощадке</c:v>
                </c:pt>
              </c:strCache>
            </c:strRef>
          </c:cat>
          <c:val>
            <c:numRef>
              <c:f>'№6. Матрица'!$C$18:$C$21</c:f>
              <c:numCache>
                <c:formatCode>0.0%</c:formatCode>
                <c:ptCount val="4"/>
                <c:pt idx="0">
                  <c:v>6.6000000000000003E-2</c:v>
                </c:pt>
                <c:pt idx="1">
                  <c:v>0.32500000000000001</c:v>
                </c:pt>
                <c:pt idx="2">
                  <c:v>0.44</c:v>
                </c:pt>
                <c:pt idx="3">
                  <c:v>0.16899999999999998</c:v>
                </c:pt>
              </c:numCache>
            </c:numRef>
          </c:val>
        </c:ser>
        <c:ser>
          <c:idx val="0"/>
          <c:order val="2"/>
          <c:tx>
            <c:strRef>
              <c:f>'№6. Матрица'!$B$17</c:f>
              <c:strCache>
                <c:ptCount val="1"/>
                <c:pt idx="0">
                  <c:v>Летом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'№6. Матрица'!$A$18:$A$21</c:f>
              <c:strCache>
                <c:ptCount val="4"/>
                <c:pt idx="0">
                  <c:v>Вообще не занимаюсь спортом</c:v>
                </c:pt>
                <c:pt idx="1">
                  <c:v>Преимущественно дома</c:v>
                </c:pt>
                <c:pt idx="2">
                  <c:v>Преимущественно в спортзале/спортклубе</c:v>
                </c:pt>
                <c:pt idx="3">
                  <c:v>Преимущественно на улице/спортплощадке</c:v>
                </c:pt>
              </c:strCache>
            </c:strRef>
          </c:cat>
          <c:val>
            <c:numRef>
              <c:f>'№6. Матрица'!$B$18:$B$21</c:f>
              <c:numCache>
                <c:formatCode>0.0%</c:formatCode>
                <c:ptCount val="4"/>
                <c:pt idx="0">
                  <c:v>5.7999999999999996E-2</c:v>
                </c:pt>
                <c:pt idx="1">
                  <c:v>0.16500000000000001</c:v>
                </c:pt>
                <c:pt idx="2">
                  <c:v>0.183</c:v>
                </c:pt>
                <c:pt idx="3">
                  <c:v>0.59599999999999997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50"/>
        <c:axId val="-295444944"/>
        <c:axId val="-295445488"/>
      </c:barChart>
      <c:catAx>
        <c:axId val="-295444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295445488"/>
        <c:crosses val="autoZero"/>
        <c:auto val="1"/>
        <c:lblAlgn val="ctr"/>
        <c:lblOffset val="100"/>
        <c:noMultiLvlLbl val="0"/>
      </c:catAx>
      <c:valAx>
        <c:axId val="-295445488"/>
        <c:scaling>
          <c:orientation val="minMax"/>
          <c:max val="0.8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295444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20446518259291"/>
          <c:y val="0.75672498092515517"/>
          <c:w val="0.14442529700622442"/>
          <c:h val="0.24327496913470945"/>
        </c:manualLayout>
      </c:layout>
      <c:overlay val="0"/>
      <c:spPr>
        <a:solidFill>
          <a:schemeClr val="bg1"/>
        </a:solidFill>
      </c:spPr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43193729672483"/>
          <c:y val="9.0164245952549682E-2"/>
          <c:w val="0.67067542865755214"/>
          <c:h val="0.84938180786255602"/>
        </c:manualLayout>
      </c:layout>
      <c:doughnutChart>
        <c:varyColors val="1"/>
        <c:ser>
          <c:idx val="5"/>
          <c:order val="0"/>
          <c:tx>
            <c:strRef>
              <c:f>'№7.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8215048345889682"/>
                  <c:y val="-0.663220946151955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1700528907167487"/>
                      <c:h val="7.8795743642194313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9393290594842172"/>
                  <c:y val="-8.5386231785523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3567939329393"/>
                      <c:h val="0.1033230519494230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8800612648354687E-2"/>
                  <c:y val="0.142240006884385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766316485503576E-2"/>
                  <c:y val="0.10946470594076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242468406102187E-2"/>
                  <c:y val="5.0925916732035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4660040888205164E-2"/>
                  <c:y val="-6.3051702395964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040031307140625E-2"/>
                  <c:y val="-0.108980151125497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557179388566179E-2"/>
                  <c:y val="-0.118665620769661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2233400130896235E-2"/>
                  <c:y val="-0.12457394591123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4327009936766031E-2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2646793134598046E-2"/>
                  <c:y val="-0.17129629629629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0334236675700084E-3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'№7. Одиночный выбор'!$D$9:$D$10</c:f>
              <c:strCache>
                <c:ptCount val="2"/>
                <c:pt idx="0">
                  <c:v>Великолепно!</c:v>
                </c:pt>
                <c:pt idx="1">
                  <c:v>Ужасно</c:v>
                </c:pt>
              </c:strCache>
            </c:strRef>
          </c:cat>
          <c:val>
            <c:numRef>
              <c:f>'№7. Одиночный выбор'!$C$9:$C$10</c:f>
              <c:numCache>
                <c:formatCode>0.0%</c:formatCode>
                <c:ptCount val="2"/>
                <c:pt idx="0">
                  <c:v>0.95799999999999996</c:v>
                </c:pt>
                <c:pt idx="1">
                  <c:v>4.2000000000000003E-2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  <c:extLst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ru-RU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229925584870308"/>
          <c:y val="3.2098044937262912E-2"/>
          <c:w val="0.49451722455178204"/>
          <c:h val="0.963793535665201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'№8.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7"/>
              <c:layout>
                <c:manualLayout>
                  <c:x val="-5.5899022256954617E-2"/>
                  <c:y val="-6.3916335648660383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'№8. Множественный выбор'!$A$9:$A$16</c:f>
              <c:strCache>
                <c:ptCount val="8"/>
                <c:pt idx="0">
                  <c:v>Мне будет где продемонстрировать мои умения и достижения в спорте</c:v>
                </c:pt>
                <c:pt idx="1">
                  <c:v>Добавьте свой вариант</c:v>
                </c:pt>
                <c:pt idx="2">
                  <c:v>Будет чем заняться всем желающим продемонстрировать свои умения и достижения в спорте</c:v>
                </c:pt>
                <c:pt idx="3">
                  <c:v>Я думаю, что смогу найти тут компанию для совместных занятий спортом</c:v>
                </c:pt>
                <c:pt idx="4">
                  <c:v>Я думаю, что смогу тут общаться с теми, кто разделяет мои интересы</c:v>
                </c:pt>
                <c:pt idx="5">
                  <c:v>У меня появится дополнительная возможность улучшить мою спортивную форму</c:v>
                </c:pt>
                <c:pt idx="6">
                  <c:v>У меня будет возможность заниматься вместе со своими детьми и приобщать их к здоровому образу жизни</c:v>
                </c:pt>
                <c:pt idx="7">
                  <c:v>Мне будет проще заниматься спортом и вести активный образ жизни</c:v>
                </c:pt>
              </c:strCache>
            </c:strRef>
          </c:cat>
          <c:val>
            <c:numRef>
              <c:f>'№8. Множественный выбор'!$C$9:$C$16</c:f>
              <c:numCache>
                <c:formatCode>0.0%</c:formatCode>
                <c:ptCount val="8"/>
                <c:pt idx="0">
                  <c:v>4.5999999999999999E-2</c:v>
                </c:pt>
                <c:pt idx="1">
                  <c:v>0.05</c:v>
                </c:pt>
                <c:pt idx="2">
                  <c:v>0.20600000000000002</c:v>
                </c:pt>
                <c:pt idx="3">
                  <c:v>0.22699999999999998</c:v>
                </c:pt>
                <c:pt idx="4">
                  <c:v>0.26</c:v>
                </c:pt>
                <c:pt idx="5">
                  <c:v>0.50700000000000001</c:v>
                </c:pt>
                <c:pt idx="6">
                  <c:v>0.51800000000000002</c:v>
                </c:pt>
                <c:pt idx="7">
                  <c:v>0.624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00"/>
        <c:axId val="-295440592"/>
        <c:axId val="-295440048"/>
      </c:barChart>
      <c:catAx>
        <c:axId val="-295440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-295440048"/>
        <c:crosses val="autoZero"/>
        <c:auto val="0"/>
        <c:lblAlgn val="ctr"/>
        <c:lblOffset val="10"/>
        <c:noMultiLvlLbl val="0"/>
      </c:catAx>
      <c:valAx>
        <c:axId val="-295440048"/>
        <c:scaling>
          <c:orientation val="minMax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295440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/>
              <a:t>Ценности</a:t>
            </a:r>
            <a:endParaRPr lang="ru-RU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8742448840928732"/>
          <c:y val="0.1453327064806415"/>
          <c:w val="0.51257551159071268"/>
          <c:h val="0.84717256667143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'№13.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ED7D31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>
                <a:noFill/>
              </a:ln>
              <a:effectLst/>
            </c:spPr>
          </c:dPt>
          <c:dLbls>
            <c:dLbl>
              <c:idx val="5"/>
              <c:layout>
                <c:manualLayout>
                  <c:x val="-4.0884191114424602E-2"/>
                  <c:y val="-1.4063456234695298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'№13. Множественный выбор'!$A$9:$A$14</c:f>
              <c:strCache>
                <c:ptCount val="6"/>
                <c:pt idx="0">
                  <c:v>Мне тут всё не нравится</c:v>
                </c:pt>
                <c:pt idx="1">
                  <c:v>Добавьте Ваш вариант что нравится</c:v>
                </c:pt>
                <c:pt idx="2">
                  <c:v>Удобно тут идти когда я направляюсь куда-либо - это часть моего маршрута</c:v>
                </c:pt>
                <c:pt idx="3">
                  <c:v>Тут просторно</c:v>
                </c:pt>
                <c:pt idx="4">
                  <c:v>Это самый короткий путь в парк</c:v>
                </c:pt>
                <c:pt idx="5">
                  <c:v>Близко от дома</c:v>
                </c:pt>
              </c:strCache>
            </c:strRef>
          </c:cat>
          <c:val>
            <c:numRef>
              <c:f>'№13. Множественный выбор'!$C$9:$C$14</c:f>
              <c:numCache>
                <c:formatCode>0.0%</c:formatCode>
                <c:ptCount val="6"/>
                <c:pt idx="0">
                  <c:v>2.7000000000000003E-2</c:v>
                </c:pt>
                <c:pt idx="1">
                  <c:v>0.04</c:v>
                </c:pt>
                <c:pt idx="2">
                  <c:v>0.28199999999999997</c:v>
                </c:pt>
                <c:pt idx="3">
                  <c:v>0.316</c:v>
                </c:pt>
                <c:pt idx="4">
                  <c:v>0.52700000000000002</c:v>
                </c:pt>
                <c:pt idx="5">
                  <c:v>0.69700000000000006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295439504"/>
        <c:axId val="-295438960"/>
      </c:barChart>
      <c:catAx>
        <c:axId val="-295439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95438960"/>
        <c:crosses val="autoZero"/>
        <c:auto val="1"/>
        <c:lblAlgn val="ctr"/>
        <c:lblOffset val="100"/>
        <c:noMultiLvlLbl val="0"/>
      </c:catAx>
      <c:valAx>
        <c:axId val="-295438960"/>
        <c:scaling>
          <c:orientation val="minMax"/>
          <c:max val="0.75000000000000011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-295439504"/>
        <c:crosses val="autoZero"/>
        <c:crossBetween val="between"/>
        <c:minorUnit val="0.1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445687391791519"/>
          <c:y val="0.2944778491393103"/>
          <c:w val="0.37025358616069581"/>
          <c:h val="0.58370372771431989"/>
        </c:manualLayout>
      </c:layout>
      <c:doughnutChart>
        <c:varyColors val="1"/>
        <c:ser>
          <c:idx val="1"/>
          <c:order val="0"/>
          <c:tx>
            <c:strRef>
              <c:f>'№46.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5193031971754004"/>
                  <c:y val="-0.355933918953114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l">
                    <a:defRPr sz="1000" b="0" i="0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647114777805785"/>
                      <c:h val="0.2586556986802802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25080228367043167"/>
                  <c:y val="5.87914596445847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r" rtl="0">
                    <a:defRPr sz="1000" b="0" i="0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703792563536"/>
                      <c:h val="0.3054201293076324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25582481311325805"/>
                  <c:y val="3.704332970500776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r">
                      <a:defRPr sz="1000" b="0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F4E9624-66FD-439A-BF26-9ADF92B6481E}" type="CATEGORYNAME">
                      <a:rPr lang="ru-RU"/>
                      <a:pPr algn="r">
                        <a:defRPr/>
                      </a:pPr>
                      <a:t>[ИМЯ КАТЕГОРИИ]</a:t>
                    </a:fld>
                    <a:r>
                      <a:rPr lang="ru-RU"/>
                      <a:t>; </a:t>
                    </a:r>
                    <a:fld id="{544786B6-62A5-4E19-A03C-FCB2EF6AC847}" type="VALUE">
                      <a:rPr lang="ru-RU"/>
                      <a:pPr algn="r"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r">
                    <a:defRPr sz="1000" b="0" i="0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090211605652877"/>
                      <c:h val="0.271769350958159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32697056729302626"/>
                  <c:y val="-0.125724025004652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r">
                    <a:defRPr sz="1000" b="0" i="0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740831372318134"/>
                      <c:h val="0.2550019346606846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5.7355232920768856E-2"/>
                  <c:y val="-0.168873652599206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3957178419572"/>
                      <c:h val="7.816564712056883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5="http://schemas.microsoft.com/office/drawing/2012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'№46. Одиночный выбор'!$A$9:$A$13</c:f>
              <c:strCache>
                <c:ptCount val="5"/>
                <c:pt idx="0">
                  <c:v>ЖК Академ-Парк</c:v>
                </c:pt>
                <c:pt idx="1">
                  <c:v>Верности - Карпинского - Науки - Гражданский</c:v>
                </c:pt>
                <c:pt idx="2">
                  <c:v>Бутлерова - Верности - Гражданский - Фаворского</c:v>
                </c:pt>
                <c:pt idx="3">
                  <c:v>Бутлерова - Фаворского - Гражданский - Непокорённых</c:v>
                </c:pt>
                <c:pt idx="4">
                  <c:v>Другой</c:v>
                </c:pt>
              </c:strCache>
            </c:strRef>
          </c:cat>
          <c:val>
            <c:numRef>
              <c:f>'№46. Одиночный выбор'!$C$9:$C$13</c:f>
              <c:numCache>
                <c:formatCode>0.0%</c:formatCode>
                <c:ptCount val="5"/>
                <c:pt idx="0">
                  <c:v>0.52400000000000002</c:v>
                </c:pt>
                <c:pt idx="1">
                  <c:v>0.248</c:v>
                </c:pt>
                <c:pt idx="2">
                  <c:v>0.13400000000000001</c:v>
                </c:pt>
                <c:pt idx="3">
                  <c:v>4.9000000000000002E-2</c:v>
                </c:pt>
                <c:pt idx="4">
                  <c:v>4.4999999999999998E-2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  <c:extLst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2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/>
              <a:t>Проблемы</a:t>
            </a:r>
            <a:endParaRPr lang="ru-RU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872302607615025"/>
          <c:y val="0.15491343592658099"/>
          <c:w val="0.52127697392384975"/>
          <c:h val="0.845086564073418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'№14.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44546A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'№14. Множественный выбор'!$A$9:$A$15</c:f>
              <c:strCache>
                <c:ptCount val="7"/>
                <c:pt idx="0">
                  <c:v>Мне тут всё нравится</c:v>
                </c:pt>
                <c:pt idx="1">
                  <c:v>Добавьте Ваш вариант что не нравится</c:v>
                </c:pt>
                <c:pt idx="2">
                  <c:v>Шум от мероприятий в Смене</c:v>
                </c:pt>
                <c:pt idx="3">
                  <c:v>Много мусора, его никто не убирает</c:v>
                </c:pt>
                <c:pt idx="4">
                  <c:v>Отсутствие покрытия, пыльно/грязно/лужи</c:v>
                </c:pt>
                <c:pt idx="5">
                  <c:v>Отсутствие освещения</c:v>
                </c:pt>
                <c:pt idx="6">
                  <c:v>Риск наступить в то, что накакала собачка </c:v>
                </c:pt>
              </c:strCache>
            </c:strRef>
          </c:cat>
          <c:val>
            <c:numRef>
              <c:f>'№14. Множественный выбор'!$C$9:$C$15</c:f>
              <c:numCache>
                <c:formatCode>0.0%</c:formatCode>
                <c:ptCount val="7"/>
                <c:pt idx="0">
                  <c:v>5.4000000000000006E-2</c:v>
                </c:pt>
                <c:pt idx="1">
                  <c:v>7.4999999999999997E-2</c:v>
                </c:pt>
                <c:pt idx="2">
                  <c:v>0.107</c:v>
                </c:pt>
                <c:pt idx="3">
                  <c:v>0.34499999999999997</c:v>
                </c:pt>
                <c:pt idx="4">
                  <c:v>0.57499999999999996</c:v>
                </c:pt>
                <c:pt idx="5">
                  <c:v>0.58599999999999997</c:v>
                </c:pt>
                <c:pt idx="6">
                  <c:v>0.61899999999999999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428335088"/>
        <c:axId val="-1428337264"/>
      </c:barChart>
      <c:catAx>
        <c:axId val="-1428335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37264"/>
        <c:crosses val="autoZero"/>
        <c:auto val="1"/>
        <c:lblAlgn val="ctr"/>
        <c:lblOffset val="100"/>
        <c:noMultiLvlLbl val="0"/>
      </c:catAx>
      <c:valAx>
        <c:axId val="-1428337264"/>
        <c:scaling>
          <c:orientation val="minMax"/>
          <c:max val="0.75000000000000011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-1428335088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0778575426034167"/>
          <c:y val="6.5605194406145985E-3"/>
          <c:w val="0.57078333802392711"/>
          <c:h val="0.986135936192860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'№11. Матрица'!$E$26</c:f>
              <c:strCache>
                <c:ptCount val="1"/>
                <c:pt idx="0">
                  <c:v>в выходные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cat>
            <c:strRef>
              <c:f>'№11. Матрица'!$A$27:$A$39</c:f>
              <c:strCache>
                <c:ptCount val="13"/>
                <c:pt idx="0">
                  <c:v>Свой вариант (добавлю ниже)</c:v>
                </c:pt>
                <c:pt idx="1">
                  <c:v>Занимаюсь спортом вместе с  друзьями, играю в спортивные игры</c:v>
                </c:pt>
                <c:pt idx="2">
                  <c:v>Занимаюсь спортом вместе с ребёнком</c:v>
                </c:pt>
                <c:pt idx="3">
                  <c:v>Наблюдаю за играми в Смене</c:v>
                </c:pt>
                <c:pt idx="4">
                  <c:v>Мой ребёнок занимается тут спортом/играет/гуляет</c:v>
                </c:pt>
                <c:pt idx="5">
                  <c:v>Встречаюсь с кем-либо, общаюсь прямо тут</c:v>
                </c:pt>
                <c:pt idx="6">
                  <c:v>Катаюсь на лыжах (зимой)</c:v>
                </c:pt>
                <c:pt idx="7">
                  <c:v>Занимаюсь спортом сам, тренируюсь</c:v>
                </c:pt>
                <c:pt idx="8">
                  <c:v>Катаюсь на велосипеде прямо тут</c:v>
                </c:pt>
                <c:pt idx="9">
                  <c:v>Гуляю с  ребёнком прямо тут</c:v>
                </c:pt>
                <c:pt idx="10">
                  <c:v>Гуляю с собакой</c:v>
                </c:pt>
                <c:pt idx="11">
                  <c:v>Гуляю сам по этой территории</c:v>
                </c:pt>
                <c:pt idx="12">
                  <c:v>Прохожу мимо транзитом (проезжаю на велосипеде/самокате/лыжах)</c:v>
                </c:pt>
              </c:strCache>
            </c:strRef>
          </c:cat>
          <c:val>
            <c:numRef>
              <c:f>'№11. Матрица'!$E$27:$E$39</c:f>
              <c:numCache>
                <c:formatCode>0.0%</c:formatCode>
                <c:ptCount val="13"/>
                <c:pt idx="0">
                  <c:v>0.01</c:v>
                </c:pt>
                <c:pt idx="1">
                  <c:v>1.4999999999999999E-2</c:v>
                </c:pt>
                <c:pt idx="2">
                  <c:v>2.1000000000000001E-2</c:v>
                </c:pt>
                <c:pt idx="3">
                  <c:v>3.3000000000000002E-2</c:v>
                </c:pt>
                <c:pt idx="4">
                  <c:v>3.6000000000000004E-2</c:v>
                </c:pt>
                <c:pt idx="5">
                  <c:v>3.6000000000000004E-2</c:v>
                </c:pt>
                <c:pt idx="6">
                  <c:v>0.105</c:v>
                </c:pt>
                <c:pt idx="7">
                  <c:v>6.3E-2</c:v>
                </c:pt>
                <c:pt idx="8">
                  <c:v>0.09</c:v>
                </c:pt>
                <c:pt idx="9">
                  <c:v>9.8000000000000004E-2</c:v>
                </c:pt>
                <c:pt idx="10">
                  <c:v>0.13600000000000001</c:v>
                </c:pt>
                <c:pt idx="11">
                  <c:v>0.24100000000000002</c:v>
                </c:pt>
                <c:pt idx="12">
                  <c:v>0.23800000000000002</c:v>
                </c:pt>
              </c:numCache>
            </c:numRef>
          </c:val>
        </c:ser>
        <c:ser>
          <c:idx val="1"/>
          <c:order val="1"/>
          <c:tx>
            <c:strRef>
              <c:f>'№11. Матрица'!$D$26</c:f>
              <c:strCache>
                <c:ptCount val="1"/>
                <c:pt idx="0">
                  <c:v>вечером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>
              <a:noFill/>
            </a:ln>
            <a:effectLst/>
          </c:spPr>
          <c:invertIfNegative val="0"/>
          <c:cat>
            <c:strRef>
              <c:f>'№11. Матрица'!$A$27:$A$39</c:f>
              <c:strCache>
                <c:ptCount val="13"/>
                <c:pt idx="0">
                  <c:v>Свой вариант (добавлю ниже)</c:v>
                </c:pt>
                <c:pt idx="1">
                  <c:v>Занимаюсь спортом вместе с  друзьями, играю в спортивные игры</c:v>
                </c:pt>
                <c:pt idx="2">
                  <c:v>Занимаюсь спортом вместе с ребёнком</c:v>
                </c:pt>
                <c:pt idx="3">
                  <c:v>Наблюдаю за играми в Смене</c:v>
                </c:pt>
                <c:pt idx="4">
                  <c:v>Мой ребёнок занимается тут спортом/играет/гуляет</c:v>
                </c:pt>
                <c:pt idx="5">
                  <c:v>Встречаюсь с кем-либо, общаюсь прямо тут</c:v>
                </c:pt>
                <c:pt idx="6">
                  <c:v>Катаюсь на лыжах (зимой)</c:v>
                </c:pt>
                <c:pt idx="7">
                  <c:v>Занимаюсь спортом сам, тренируюсь</c:v>
                </c:pt>
                <c:pt idx="8">
                  <c:v>Катаюсь на велосипеде прямо тут</c:v>
                </c:pt>
                <c:pt idx="9">
                  <c:v>Гуляю с  ребёнком прямо тут</c:v>
                </c:pt>
                <c:pt idx="10">
                  <c:v>Гуляю с собакой</c:v>
                </c:pt>
                <c:pt idx="11">
                  <c:v>Гуляю сам по этой территории</c:v>
                </c:pt>
                <c:pt idx="12">
                  <c:v>Прохожу мимо транзитом (проезжаю на велосипеде/самокате/лыжах)</c:v>
                </c:pt>
              </c:strCache>
            </c:strRef>
          </c:cat>
          <c:val>
            <c:numRef>
              <c:f>'№11. Матрица'!$D$27:$D$39</c:f>
              <c:numCache>
                <c:formatCode>0.0%</c:formatCode>
                <c:ptCount val="13"/>
                <c:pt idx="0">
                  <c:v>1.3000000000000001E-2</c:v>
                </c:pt>
                <c:pt idx="1">
                  <c:v>0.01</c:v>
                </c:pt>
                <c:pt idx="2">
                  <c:v>1.7000000000000001E-2</c:v>
                </c:pt>
                <c:pt idx="3">
                  <c:v>2.1000000000000001E-2</c:v>
                </c:pt>
                <c:pt idx="4">
                  <c:v>2.5000000000000001E-2</c:v>
                </c:pt>
                <c:pt idx="5">
                  <c:v>0.04</c:v>
                </c:pt>
                <c:pt idx="6">
                  <c:v>5.5999999999999994E-2</c:v>
                </c:pt>
                <c:pt idx="7">
                  <c:v>7.6999999999999999E-2</c:v>
                </c:pt>
                <c:pt idx="8">
                  <c:v>7.9000000000000001E-2</c:v>
                </c:pt>
                <c:pt idx="9">
                  <c:v>8.5999999999999993E-2</c:v>
                </c:pt>
                <c:pt idx="10">
                  <c:v>0.22</c:v>
                </c:pt>
                <c:pt idx="11">
                  <c:v>0.22399999999999998</c:v>
                </c:pt>
                <c:pt idx="12">
                  <c:v>0.29299999999999998</c:v>
                </c:pt>
              </c:numCache>
            </c:numRef>
          </c:val>
        </c:ser>
        <c:ser>
          <c:idx val="2"/>
          <c:order val="2"/>
          <c:tx>
            <c:strRef>
              <c:f>'№11. Матрица'!$C$26</c:f>
              <c:strCache>
                <c:ptCount val="1"/>
                <c:pt idx="0">
                  <c:v>днём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'№11. Матрица'!$A$27:$A$39</c:f>
              <c:strCache>
                <c:ptCount val="13"/>
                <c:pt idx="0">
                  <c:v>Свой вариант (добавлю ниже)</c:v>
                </c:pt>
                <c:pt idx="1">
                  <c:v>Занимаюсь спортом вместе с  друзьями, играю в спортивные игры</c:v>
                </c:pt>
                <c:pt idx="2">
                  <c:v>Занимаюсь спортом вместе с ребёнком</c:v>
                </c:pt>
                <c:pt idx="3">
                  <c:v>Наблюдаю за играми в Смене</c:v>
                </c:pt>
                <c:pt idx="4">
                  <c:v>Мой ребёнок занимается тут спортом/играет/гуляет</c:v>
                </c:pt>
                <c:pt idx="5">
                  <c:v>Встречаюсь с кем-либо, общаюсь прямо тут</c:v>
                </c:pt>
                <c:pt idx="6">
                  <c:v>Катаюсь на лыжах (зимой)</c:v>
                </c:pt>
                <c:pt idx="7">
                  <c:v>Занимаюсь спортом сам, тренируюсь</c:v>
                </c:pt>
                <c:pt idx="8">
                  <c:v>Катаюсь на велосипеде прямо тут</c:v>
                </c:pt>
                <c:pt idx="9">
                  <c:v>Гуляю с  ребёнком прямо тут</c:v>
                </c:pt>
                <c:pt idx="10">
                  <c:v>Гуляю с собакой</c:v>
                </c:pt>
                <c:pt idx="11">
                  <c:v>Гуляю сам по этой территории</c:v>
                </c:pt>
                <c:pt idx="12">
                  <c:v>Прохожу мимо транзитом (проезжаю на велосипеде/самокате/лыжах)</c:v>
                </c:pt>
              </c:strCache>
            </c:strRef>
          </c:cat>
          <c:val>
            <c:numRef>
              <c:f>'№11. Матрица'!$C$27:$C$39</c:f>
              <c:numCache>
                <c:formatCode>0.0%</c:formatCode>
                <c:ptCount val="13"/>
                <c:pt idx="0">
                  <c:v>8.0000000000000002E-3</c:v>
                </c:pt>
                <c:pt idx="1">
                  <c:v>1.9E-2</c:v>
                </c:pt>
                <c:pt idx="2">
                  <c:v>0.01</c:v>
                </c:pt>
                <c:pt idx="3">
                  <c:v>3.6000000000000004E-2</c:v>
                </c:pt>
                <c:pt idx="4">
                  <c:v>2.3E-2</c:v>
                </c:pt>
                <c:pt idx="5">
                  <c:v>3.1E-2</c:v>
                </c:pt>
                <c:pt idx="6">
                  <c:v>6.9000000000000006E-2</c:v>
                </c:pt>
                <c:pt idx="7">
                  <c:v>6.3E-2</c:v>
                </c:pt>
                <c:pt idx="8">
                  <c:v>9.1999999999999998E-2</c:v>
                </c:pt>
                <c:pt idx="9">
                  <c:v>9.4E-2</c:v>
                </c:pt>
                <c:pt idx="10">
                  <c:v>0.126</c:v>
                </c:pt>
                <c:pt idx="11">
                  <c:v>0.20899999999999999</c:v>
                </c:pt>
                <c:pt idx="12">
                  <c:v>0.28199999999999997</c:v>
                </c:pt>
              </c:numCache>
            </c:numRef>
          </c:val>
        </c:ser>
        <c:ser>
          <c:idx val="3"/>
          <c:order val="3"/>
          <c:tx>
            <c:strRef>
              <c:f>'№11. Матрица'!$B$26</c:f>
              <c:strCache>
                <c:ptCount val="1"/>
                <c:pt idx="0">
                  <c:v>утром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'№11. Матрица'!$A$27:$A$39</c:f>
              <c:strCache>
                <c:ptCount val="13"/>
                <c:pt idx="0">
                  <c:v>Свой вариант (добавлю ниже)</c:v>
                </c:pt>
                <c:pt idx="1">
                  <c:v>Занимаюсь спортом вместе с  друзьями, играю в спортивные игры</c:v>
                </c:pt>
                <c:pt idx="2">
                  <c:v>Занимаюсь спортом вместе с ребёнком</c:v>
                </c:pt>
                <c:pt idx="3">
                  <c:v>Наблюдаю за играми в Смене</c:v>
                </c:pt>
                <c:pt idx="4">
                  <c:v>Мой ребёнок занимается тут спортом/играет/гуляет</c:v>
                </c:pt>
                <c:pt idx="5">
                  <c:v>Встречаюсь с кем-либо, общаюсь прямо тут</c:v>
                </c:pt>
                <c:pt idx="6">
                  <c:v>Катаюсь на лыжах (зимой)</c:v>
                </c:pt>
                <c:pt idx="7">
                  <c:v>Занимаюсь спортом сам, тренируюсь</c:v>
                </c:pt>
                <c:pt idx="8">
                  <c:v>Катаюсь на велосипеде прямо тут</c:v>
                </c:pt>
                <c:pt idx="9">
                  <c:v>Гуляю с  ребёнком прямо тут</c:v>
                </c:pt>
                <c:pt idx="10">
                  <c:v>Гуляю с собакой</c:v>
                </c:pt>
                <c:pt idx="11">
                  <c:v>Гуляю сам по этой территории</c:v>
                </c:pt>
                <c:pt idx="12">
                  <c:v>Прохожу мимо транзитом (проезжаю на велосипеде/самокате/лыжах)</c:v>
                </c:pt>
              </c:strCache>
            </c:strRef>
          </c:cat>
          <c:val>
            <c:numRef>
              <c:f>'№11. Матрица'!$B$27:$B$39</c:f>
              <c:numCache>
                <c:formatCode>0.0%</c:formatCode>
                <c:ptCount val="13"/>
                <c:pt idx="0">
                  <c:v>0.01</c:v>
                </c:pt>
                <c:pt idx="1">
                  <c:v>1.3000000000000001E-2</c:v>
                </c:pt>
                <c:pt idx="2">
                  <c:v>1.4999999999999999E-2</c:v>
                </c:pt>
                <c:pt idx="3">
                  <c:v>8.0000000000000002E-3</c:v>
                </c:pt>
                <c:pt idx="4">
                  <c:v>1.7000000000000001E-2</c:v>
                </c:pt>
                <c:pt idx="5">
                  <c:v>2.3E-2</c:v>
                </c:pt>
                <c:pt idx="6">
                  <c:v>5.4000000000000006E-2</c:v>
                </c:pt>
                <c:pt idx="7">
                  <c:v>8.4000000000000005E-2</c:v>
                </c:pt>
                <c:pt idx="8">
                  <c:v>4.5999999999999999E-2</c:v>
                </c:pt>
                <c:pt idx="9">
                  <c:v>5.5999999999999994E-2</c:v>
                </c:pt>
                <c:pt idx="10">
                  <c:v>0.18600000000000003</c:v>
                </c:pt>
                <c:pt idx="11">
                  <c:v>0.13</c:v>
                </c:pt>
                <c:pt idx="12">
                  <c:v>0.24100000000000002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428341616"/>
        <c:axId val="-1428334544"/>
      </c:barChart>
      <c:catAx>
        <c:axId val="-1428341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34544"/>
        <c:crosses val="autoZero"/>
        <c:auto val="1"/>
        <c:lblAlgn val="ctr"/>
        <c:lblOffset val="100"/>
        <c:noMultiLvlLbl val="0"/>
      </c:catAx>
      <c:valAx>
        <c:axId val="-1428334544"/>
        <c:scaling>
          <c:orientation val="minMax"/>
          <c:max val="0.35000000000000003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-1428341616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legend>
      <c:legendPos val="r"/>
      <c:layout>
        <c:manualLayout>
          <c:xMode val="edge"/>
          <c:yMode val="edge"/>
          <c:x val="0.79186074732720513"/>
          <c:y val="0.78220959804450774"/>
          <c:w val="0.18818929776731361"/>
          <c:h val="0.2171406849050949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  <c:userShapes r:id="rId5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Какой спорт тут нужен</a:t>
            </a:r>
            <a:endParaRPr lang="ru-RU" dirty="0"/>
          </a:p>
        </c:rich>
      </c:tx>
      <c:layout>
        <c:manualLayout>
          <c:xMode val="edge"/>
          <c:yMode val="edge"/>
          <c:x val="0.3682996551372504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8588729104717115"/>
          <c:y val="6.1892188610084331E-2"/>
          <c:w val="0.51411270895282879"/>
          <c:h val="0.88823944486774242"/>
        </c:manualLayout>
      </c:layout>
      <c:barChart>
        <c:barDir val="bar"/>
        <c:grouping val="stacked"/>
        <c:varyColors val="1"/>
        <c:ser>
          <c:idx val="0"/>
          <c:order val="0"/>
          <c:tx>
            <c:strRef>
              <c:f>'№15. Матрица'!$C$28</c:f>
              <c:strCache>
                <c:ptCount val="1"/>
                <c:pt idx="0">
                  <c:v>Не помешает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'№15. Матрица'!$C$29:$C$43</c:f>
              <c:numCache>
                <c:formatCode>0.0%</c:formatCode>
                <c:ptCount val="15"/>
                <c:pt idx="0">
                  <c:v>0.28399999999999997</c:v>
                </c:pt>
                <c:pt idx="1">
                  <c:v>0.25</c:v>
                </c:pt>
                <c:pt idx="2">
                  <c:v>0.39200000000000002</c:v>
                </c:pt>
                <c:pt idx="3">
                  <c:v>0.46299999999999997</c:v>
                </c:pt>
                <c:pt idx="4">
                  <c:v>0.36799999999999999</c:v>
                </c:pt>
                <c:pt idx="5">
                  <c:v>0.40500000000000003</c:v>
                </c:pt>
                <c:pt idx="6">
                  <c:v>0.435</c:v>
                </c:pt>
                <c:pt idx="7">
                  <c:v>0.46299999999999997</c:v>
                </c:pt>
                <c:pt idx="8">
                  <c:v>0.35600000000000004</c:v>
                </c:pt>
                <c:pt idx="9">
                  <c:v>0.48100000000000004</c:v>
                </c:pt>
                <c:pt idx="10">
                  <c:v>0.41799999999999998</c:v>
                </c:pt>
                <c:pt idx="11">
                  <c:v>0.433</c:v>
                </c:pt>
                <c:pt idx="12">
                  <c:v>0.49299999999999999</c:v>
                </c:pt>
                <c:pt idx="13">
                  <c:v>0.40899999999999997</c:v>
                </c:pt>
                <c:pt idx="14">
                  <c:v>0.34499999999999997</c:v>
                </c:pt>
              </c:numCache>
            </c:numRef>
          </c:val>
        </c:ser>
        <c:ser>
          <c:idx val="1"/>
          <c:order val="1"/>
          <c:tx>
            <c:strRef>
              <c:f>'№15. Матрица'!$B$28</c:f>
              <c:strCache>
                <c:ptCount val="1"/>
                <c:pt idx="0">
                  <c:v>Точно нужно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3.3508965684059096E-2"/>
                  <c:y val="0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755424923137639E-2"/>
                  <c:y val="-2.1459227467811159E-3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0918401772130951E-3"/>
                  <c:y val="-2.14592274678111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60678934939114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742398105653271E-3"/>
                  <c:y val="-2.14592274678111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1747430249632892E-2"/>
                  <c:y val="-1.92655753967515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'№15. Матрица'!$A$29:$A$43</c:f>
              <c:strCache>
                <c:ptCount val="15"/>
                <c:pt idx="0">
                  <c:v>Бокс, единоборства</c:v>
                </c:pt>
                <c:pt idx="1">
                  <c:v>Футбол</c:v>
                </c:pt>
                <c:pt idx="2">
                  <c:v>Силовые тренировки со свободными весами (штанги/гири)</c:v>
                </c:pt>
                <c:pt idx="3">
                  <c:v>Скалолазная подготовка</c:v>
                </c:pt>
                <c:pt idx="4">
                  <c:v>Бег/лыжи</c:v>
                </c:pt>
                <c:pt idx="5">
                  <c:v>Силовые тренировки на тренажёрах с утяжелителями</c:v>
                </c:pt>
                <c:pt idx="6">
                  <c:v>Баскетбол/стритбол</c:v>
                </c:pt>
                <c:pt idx="7">
                  <c:v>Йога, стретчинг</c:v>
                </c:pt>
                <c:pt idx="8">
                  <c:v>Кататься на коньках (зимой)</c:v>
                </c:pt>
                <c:pt idx="9">
                  <c:v>Волейбол</c:v>
                </c:pt>
                <c:pt idx="10">
                  <c:v>Играть в снежки зимой</c:v>
                </c:pt>
                <c:pt idx="11">
                  <c:v>Коссфит (площадка/покрышка/канат и пр.)</c:v>
                </c:pt>
                <c:pt idx="12">
                  <c:v>Групповые тренировки</c:v>
                </c:pt>
                <c:pt idx="13">
                  <c:v>ЛФК</c:v>
                </c:pt>
                <c:pt idx="14">
                  <c:v>Воркаут (турники/брусья)</c:v>
                </c:pt>
              </c:strCache>
            </c:strRef>
          </c:cat>
          <c:val>
            <c:numRef>
              <c:f>'№15. Матрица'!$B$29:$B$43</c:f>
              <c:numCache>
                <c:formatCode>0.0%</c:formatCode>
                <c:ptCount val="15"/>
                <c:pt idx="0">
                  <c:v>5.7999999999999996E-2</c:v>
                </c:pt>
                <c:pt idx="1">
                  <c:v>0.155</c:v>
                </c:pt>
                <c:pt idx="2">
                  <c:v>0.21299999999999999</c:v>
                </c:pt>
                <c:pt idx="3">
                  <c:v>0.19</c:v>
                </c:pt>
                <c:pt idx="4">
                  <c:v>0.29299999999999998</c:v>
                </c:pt>
                <c:pt idx="5">
                  <c:v>0.26100000000000001</c:v>
                </c:pt>
                <c:pt idx="6">
                  <c:v>0.23899999999999999</c:v>
                </c:pt>
                <c:pt idx="7">
                  <c:v>0.23100000000000001</c:v>
                </c:pt>
                <c:pt idx="8">
                  <c:v>0.33799999999999997</c:v>
                </c:pt>
                <c:pt idx="9">
                  <c:v>0.22</c:v>
                </c:pt>
                <c:pt idx="10">
                  <c:v>0.30599999999999999</c:v>
                </c:pt>
                <c:pt idx="11">
                  <c:v>0.308</c:v>
                </c:pt>
                <c:pt idx="12">
                  <c:v>0.25</c:v>
                </c:pt>
                <c:pt idx="13">
                  <c:v>0.38200000000000001</c:v>
                </c:pt>
                <c:pt idx="14">
                  <c:v>0.502</c:v>
                </c:pt>
              </c:numCache>
            </c:numRef>
          </c:val>
        </c:ser>
        <c:ser>
          <c:idx val="2"/>
          <c:order val="2"/>
          <c:tx>
            <c:strRef>
              <c:f>'№15. Матрица'!$D$28</c:f>
              <c:strCache>
                <c:ptCount val="1"/>
                <c:pt idx="0">
                  <c:v>Точно НЕ нужно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dLbls>
            <c:dLbl>
              <c:idx val="11"/>
              <c:layout>
                <c:manualLayout>
                  <c:x val="3.0730622091802726E-3"/>
                  <c:y val="2.14609171707617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4.5000611929174508E-3"/>
                  <c:y val="-4.832253154400768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4.3076882488346999E-3"/>
                  <c:y val="1.5995541722611074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3.8478253063128046E-3"/>
                  <c:y val="4.06302755296043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'№15. Матрица'!$D$29:$D$43</c:f>
              <c:numCache>
                <c:formatCode>0.0%</c:formatCode>
                <c:ptCount val="15"/>
                <c:pt idx="0">
                  <c:v>-0.65900000000000003</c:v>
                </c:pt>
                <c:pt idx="1">
                  <c:v>-0.59499999999999997</c:v>
                </c:pt>
                <c:pt idx="2">
                  <c:v>-0.39600000000000002</c:v>
                </c:pt>
                <c:pt idx="3">
                  <c:v>-0.34700000000000003</c:v>
                </c:pt>
                <c:pt idx="4">
                  <c:v>-0.34</c:v>
                </c:pt>
                <c:pt idx="5">
                  <c:v>-0.33399999999999996</c:v>
                </c:pt>
                <c:pt idx="6">
                  <c:v>-0.32600000000000001</c:v>
                </c:pt>
                <c:pt idx="7">
                  <c:v>-0.30599999999999999</c:v>
                </c:pt>
                <c:pt idx="8">
                  <c:v>-0.30599999999999999</c:v>
                </c:pt>
                <c:pt idx="9">
                  <c:v>-0.29899999999999999</c:v>
                </c:pt>
                <c:pt idx="10">
                  <c:v>-0.27600000000000002</c:v>
                </c:pt>
                <c:pt idx="11">
                  <c:v>-0.25900000000000001</c:v>
                </c:pt>
                <c:pt idx="12">
                  <c:v>-0.25700000000000001</c:v>
                </c:pt>
                <c:pt idx="13">
                  <c:v>-0.20899999999999999</c:v>
                </c:pt>
                <c:pt idx="14">
                  <c:v>-0.153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00"/>
        <c:overlap val="100"/>
        <c:axId val="-1428334000"/>
        <c:axId val="-1428344336"/>
      </c:barChart>
      <c:catAx>
        <c:axId val="-1428334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crossAx val="-1428344336"/>
        <c:crosses val="autoZero"/>
        <c:auto val="1"/>
        <c:lblAlgn val="ctr"/>
        <c:lblOffset val="100"/>
        <c:noMultiLvlLbl val="0"/>
      </c:catAx>
      <c:valAx>
        <c:axId val="-1428344336"/>
        <c:scaling>
          <c:orientation val="minMax"/>
          <c:max val="1"/>
          <c:min val="-0.70000000000000007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14283340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5226886871431377"/>
          <c:y val="0.95487550830341295"/>
          <c:w val="0.48798931281629609"/>
          <c:h val="4.3904283650835214E-2"/>
        </c:manualLayout>
      </c:layout>
      <c:overlay val="0"/>
      <c:spPr>
        <a:noFill/>
      </c:spPr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30367904291206"/>
          <c:y val="0"/>
          <c:w val="0.5369632095708794"/>
          <c:h val="0.99719543828951207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'№18. Матрица'!$E$22</c:f>
              <c:strCache>
                <c:ptCount val="1"/>
                <c:pt idx="0">
                  <c:v>в выходные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val>
            <c:numRef>
              <c:f>'№18. Матрица'!$E$23:$E$31</c:f>
              <c:numCache>
                <c:formatCode>0.0%</c:formatCode>
                <c:ptCount val="9"/>
                <c:pt idx="0">
                  <c:v>4.0999999999999995E-2</c:v>
                </c:pt>
                <c:pt idx="1">
                  <c:v>4.9000000000000002E-2</c:v>
                </c:pt>
                <c:pt idx="2">
                  <c:v>5.2999999999999999E-2</c:v>
                </c:pt>
                <c:pt idx="3">
                  <c:v>5.5999999999999994E-2</c:v>
                </c:pt>
                <c:pt idx="4">
                  <c:v>9.5000000000000001E-2</c:v>
                </c:pt>
                <c:pt idx="5">
                  <c:v>0.12300000000000001</c:v>
                </c:pt>
                <c:pt idx="6">
                  <c:v>0.14599999999999999</c:v>
                </c:pt>
                <c:pt idx="7">
                  <c:v>0.27600000000000002</c:v>
                </c:pt>
                <c:pt idx="8">
                  <c:v>0.30499999999999999</c:v>
                </c:pt>
              </c:numCache>
            </c:numRef>
          </c:val>
        </c:ser>
        <c:ser>
          <c:idx val="2"/>
          <c:order val="1"/>
          <c:tx>
            <c:strRef>
              <c:f>'№18. Матрица'!$D$22</c:f>
              <c:strCache>
                <c:ptCount val="1"/>
                <c:pt idx="0">
                  <c:v>вечером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val>
            <c:numRef>
              <c:f>'№18. Матрица'!$D$23:$D$31</c:f>
              <c:numCache>
                <c:formatCode>0.0%</c:formatCode>
                <c:ptCount val="9"/>
                <c:pt idx="0">
                  <c:v>1.9E-2</c:v>
                </c:pt>
                <c:pt idx="1">
                  <c:v>2.1000000000000001E-2</c:v>
                </c:pt>
                <c:pt idx="2">
                  <c:v>4.4999999999999998E-2</c:v>
                </c:pt>
                <c:pt idx="3">
                  <c:v>5.7999999999999996E-2</c:v>
                </c:pt>
                <c:pt idx="4">
                  <c:v>5.5999999999999994E-2</c:v>
                </c:pt>
                <c:pt idx="5">
                  <c:v>9.0999999999999998E-2</c:v>
                </c:pt>
                <c:pt idx="6">
                  <c:v>0.20600000000000002</c:v>
                </c:pt>
                <c:pt idx="7">
                  <c:v>0.245</c:v>
                </c:pt>
                <c:pt idx="8">
                  <c:v>0.315</c:v>
                </c:pt>
              </c:numCache>
            </c:numRef>
          </c:val>
        </c:ser>
        <c:ser>
          <c:idx val="1"/>
          <c:order val="2"/>
          <c:tx>
            <c:strRef>
              <c:f>'№18. Матрица'!$C$22</c:f>
              <c:strCache>
                <c:ptCount val="1"/>
                <c:pt idx="0">
                  <c:v>днём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'№18. Матрица'!$C$23:$C$31</c:f>
              <c:numCache>
                <c:formatCode>0.0%</c:formatCode>
                <c:ptCount val="9"/>
                <c:pt idx="0">
                  <c:v>2.5000000000000001E-2</c:v>
                </c:pt>
                <c:pt idx="1">
                  <c:v>4.7E-2</c:v>
                </c:pt>
                <c:pt idx="2">
                  <c:v>3.3000000000000002E-2</c:v>
                </c:pt>
                <c:pt idx="3">
                  <c:v>3.7000000000000005E-2</c:v>
                </c:pt>
                <c:pt idx="4">
                  <c:v>7.400000000000001E-2</c:v>
                </c:pt>
                <c:pt idx="5">
                  <c:v>0.11900000000000001</c:v>
                </c:pt>
                <c:pt idx="6">
                  <c:v>0.121</c:v>
                </c:pt>
                <c:pt idx="7">
                  <c:v>0.22399999999999998</c:v>
                </c:pt>
                <c:pt idx="8">
                  <c:v>0.32100000000000001</c:v>
                </c:pt>
              </c:numCache>
            </c:numRef>
          </c:val>
        </c:ser>
        <c:ser>
          <c:idx val="0"/>
          <c:order val="3"/>
          <c:tx>
            <c:strRef>
              <c:f>'№18. Матрица'!$B$22</c:f>
              <c:strCache>
                <c:ptCount val="1"/>
                <c:pt idx="0">
                  <c:v>утром</c:v>
                </c:pt>
              </c:strCache>
            </c:strRef>
          </c:tx>
          <c:spPr>
            <a:solidFill>
              <a:srgbClr val="2E75B6"/>
            </a:solidFill>
            <a:ln>
              <a:noFill/>
            </a:ln>
            <a:effectLst/>
          </c:spPr>
          <c:invertIfNegative val="0"/>
          <c:cat>
            <c:strRef>
              <c:f>'№18. Матрица'!$A$23:$A$31</c:f>
              <c:strCache>
                <c:ptCount val="9"/>
                <c:pt idx="0">
                  <c:v>Наблюдаю за играми в Смене</c:v>
                </c:pt>
                <c:pt idx="1">
                  <c:v>Кормлю птиц</c:v>
                </c:pt>
                <c:pt idx="2">
                  <c:v>Мой ребёнок тут играет/гуляет</c:v>
                </c:pt>
                <c:pt idx="3">
                  <c:v>Встречаюсь с кем-либо, общаюсь прямо тут</c:v>
                </c:pt>
                <c:pt idx="4">
                  <c:v>Катаюсь с горок (зимой)</c:v>
                </c:pt>
                <c:pt idx="5">
                  <c:v>Гуляю с  ребёнком прямо тут</c:v>
                </c:pt>
                <c:pt idx="6">
                  <c:v>Гуляю с собакой</c:v>
                </c:pt>
                <c:pt idx="7">
                  <c:v>Гуляю сам по этой территории</c:v>
                </c:pt>
                <c:pt idx="8">
                  <c:v>Прохожу мимо транзитом (проезжаю на велосипеде/самокате/лыжах)</c:v>
                </c:pt>
              </c:strCache>
            </c:strRef>
          </c:cat>
          <c:val>
            <c:numRef>
              <c:f>'№18. Матрица'!$B$23:$B$31</c:f>
              <c:numCache>
                <c:formatCode>0.0%</c:formatCode>
                <c:ptCount val="9"/>
                <c:pt idx="0">
                  <c:v>1.3999999999999999E-2</c:v>
                </c:pt>
                <c:pt idx="1">
                  <c:v>3.1E-2</c:v>
                </c:pt>
                <c:pt idx="2">
                  <c:v>2.5000000000000001E-2</c:v>
                </c:pt>
                <c:pt idx="3">
                  <c:v>2.3E-2</c:v>
                </c:pt>
                <c:pt idx="4">
                  <c:v>4.9000000000000002E-2</c:v>
                </c:pt>
                <c:pt idx="5">
                  <c:v>6.4000000000000001E-2</c:v>
                </c:pt>
                <c:pt idx="6">
                  <c:v>0.18899999999999997</c:v>
                </c:pt>
                <c:pt idx="7">
                  <c:v>0.13200000000000001</c:v>
                </c:pt>
                <c:pt idx="8">
                  <c:v>0.26300000000000001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428341072"/>
        <c:axId val="-1428348144"/>
      </c:barChart>
      <c:catAx>
        <c:axId val="-1428341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48144"/>
        <c:crosses val="autoZero"/>
        <c:auto val="1"/>
        <c:lblAlgn val="ctr"/>
        <c:lblOffset val="100"/>
        <c:noMultiLvlLbl val="0"/>
      </c:catAx>
      <c:valAx>
        <c:axId val="-1428348144"/>
        <c:scaling>
          <c:orientation val="minMax"/>
          <c:max val="0.35000000000000003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-1428341072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legend>
      <c:legendPos val="r"/>
      <c:layout>
        <c:manualLayout>
          <c:xMode val="edge"/>
          <c:yMode val="edge"/>
          <c:x val="0.79179050042098209"/>
          <c:y val="0.77506156612256183"/>
          <c:w val="0.16916270681638024"/>
          <c:h val="0.2030538790059186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  <c:userShapes r:id="rId5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Ценности</a:t>
            </a:r>
            <a:endParaRPr lang="ru-RU" b="1" dirty="0"/>
          </a:p>
        </c:rich>
      </c:tx>
      <c:layout>
        <c:manualLayout>
          <c:xMode val="edge"/>
          <c:yMode val="edge"/>
          <c:x val="0.43070893004330429"/>
          <c:y val="3.249416776900813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08191787212249"/>
          <c:y val="0.11923349801318651"/>
          <c:w val="0.49180804677558726"/>
          <c:h val="0.878181522071518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'№20.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F8CBAD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55A11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C55A11"/>
              </a:solidFill>
              <a:ln>
                <a:noFill/>
              </a:ln>
              <a:effectLst/>
            </c:spPr>
          </c:dPt>
          <c:dLbls>
            <c:dLbl>
              <c:idx val="5"/>
              <c:layout>
                <c:manualLayout>
                  <c:x val="-6.535898885311342E-2"/>
                  <c:y val="-6.827176511498487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'№20. Множественный выбор'!$A$9:$A$14</c:f>
              <c:strCache>
                <c:ptCount val="6"/>
                <c:pt idx="0">
                  <c:v>Мне тут всё не нравится</c:v>
                </c:pt>
                <c:pt idx="1">
                  <c:v>Добавьте Ваш вариант что нравится</c:v>
                </c:pt>
                <c:pt idx="2">
                  <c:v>Тут удобно наблюдать за тем, что происходит в Смене</c:v>
                </c:pt>
                <c:pt idx="3">
                  <c:v>Тук кайфовые горки зимой</c:v>
                </c:pt>
                <c:pt idx="4">
                  <c:v>Удобно тут идти когда я направляюсь куда-либо - это часть моего маршрута</c:v>
                </c:pt>
                <c:pt idx="5">
                  <c:v>Это самый короткий путь в парк</c:v>
                </c:pt>
              </c:strCache>
            </c:strRef>
          </c:cat>
          <c:val>
            <c:numRef>
              <c:f>'№20. Множественный выбор'!$C$9:$C$14</c:f>
              <c:numCache>
                <c:formatCode>0.0%</c:formatCode>
                <c:ptCount val="6"/>
                <c:pt idx="0">
                  <c:v>4.0999999999999995E-2</c:v>
                </c:pt>
                <c:pt idx="1">
                  <c:v>4.4999999999999998E-2</c:v>
                </c:pt>
                <c:pt idx="2">
                  <c:v>8.5999999999999993E-2</c:v>
                </c:pt>
                <c:pt idx="3">
                  <c:v>0.154</c:v>
                </c:pt>
                <c:pt idx="4">
                  <c:v>0.56799999999999995</c:v>
                </c:pt>
                <c:pt idx="5">
                  <c:v>0.63700000000000001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428339984"/>
        <c:axId val="-1428333456"/>
      </c:barChart>
      <c:catAx>
        <c:axId val="-1428339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33456"/>
        <c:crosses val="autoZero"/>
        <c:auto val="1"/>
        <c:lblAlgn val="ctr"/>
        <c:lblOffset val="100"/>
        <c:noMultiLvlLbl val="0"/>
      </c:catAx>
      <c:valAx>
        <c:axId val="-1428333456"/>
        <c:scaling>
          <c:orientation val="minMax"/>
          <c:max val="0.70000000000000007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-1428339984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Проблемы</a:t>
            </a:r>
          </a:p>
        </c:rich>
      </c:tx>
      <c:layout>
        <c:manualLayout>
          <c:xMode val="edge"/>
          <c:yMode val="edge"/>
          <c:x val="0.4554377240418694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0768968469968556"/>
          <c:y val="7.2246176204853171E-2"/>
          <c:w val="0.48687613527889068"/>
          <c:h val="0.922135891425760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'№21.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ADB9CA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8497B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8497B0"/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8497B0"/>
              </a:solidFill>
              <a:ln>
                <a:noFill/>
              </a:ln>
              <a:effectLst/>
            </c:spPr>
          </c:dPt>
          <c:dLbls>
            <c:dLbl>
              <c:idx val="6"/>
              <c:layout>
                <c:manualLayout>
                  <c:x val="-5.69255803869212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162532243717865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5300257949742798E-2"/>
                  <c:y val="-4.46826109703198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'№21. Множественный выбор'!$A$9:$A$17</c:f>
              <c:strCache>
                <c:ptCount val="9"/>
                <c:pt idx="0">
                  <c:v>Добавьте Ваш вариант что не нравится</c:v>
                </c:pt>
                <c:pt idx="1">
                  <c:v>Мне тут всё нравится и так</c:v>
                </c:pt>
                <c:pt idx="2">
                  <c:v>Освещение от футбольного поля - это жуткое решение, очень мешает</c:v>
                </c:pt>
                <c:pt idx="3">
                  <c:v>Шум, мусор и шарики от пейнтбольного клуба по-соседству удручает</c:v>
                </c:pt>
                <c:pt idx="4">
                  <c:v>Лес дремучий и ужасно захламлённый </c:v>
                </c:pt>
                <c:pt idx="5">
                  <c:v>Валяется много мусора, его никто не убирает</c:v>
                </c:pt>
                <c:pt idx="6">
                  <c:v>Риск наступить в то, что накакала собачка </c:v>
                </c:pt>
                <c:pt idx="7">
                  <c:v>Отсутствие покрытия, пыльно/грязно/лужи</c:v>
                </c:pt>
                <c:pt idx="8">
                  <c:v>Тропинка вдоль забора Пейнтбольного клуба в ужасном состоянии: там темно и можно ноги переломать</c:v>
                </c:pt>
              </c:strCache>
            </c:strRef>
          </c:cat>
          <c:val>
            <c:numRef>
              <c:f>'№21. Множественный выбор'!$C$9:$C$17</c:f>
              <c:numCache>
                <c:formatCode>0.0%</c:formatCode>
                <c:ptCount val="9"/>
                <c:pt idx="0">
                  <c:v>4.4999999999999998E-2</c:v>
                </c:pt>
                <c:pt idx="1">
                  <c:v>5.7000000000000002E-2</c:v>
                </c:pt>
                <c:pt idx="2">
                  <c:v>0.13699999999999998</c:v>
                </c:pt>
                <c:pt idx="3">
                  <c:v>0.26200000000000001</c:v>
                </c:pt>
                <c:pt idx="4">
                  <c:v>0.34399999999999997</c:v>
                </c:pt>
                <c:pt idx="5">
                  <c:v>0.41399999999999998</c:v>
                </c:pt>
                <c:pt idx="6">
                  <c:v>0.52900000000000003</c:v>
                </c:pt>
                <c:pt idx="7">
                  <c:v>0.55700000000000005</c:v>
                </c:pt>
                <c:pt idx="8">
                  <c:v>0.56999999999999995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428347600"/>
        <c:axId val="-1428348688"/>
      </c:barChart>
      <c:catAx>
        <c:axId val="-1428347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48688"/>
        <c:crosses val="autoZero"/>
        <c:auto val="1"/>
        <c:lblAlgn val="ctr"/>
        <c:lblOffset val="100"/>
        <c:noMultiLvlLbl val="0"/>
      </c:catAx>
      <c:valAx>
        <c:axId val="-1428348688"/>
        <c:scaling>
          <c:orientation val="minMax"/>
          <c:max val="0.60000000000000009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-1428347600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Какой функционал тут нужен</a:t>
            </a:r>
            <a:endParaRPr lang="ru-RU" sz="14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50079992690264563"/>
          <c:y val="0.10886599441546022"/>
          <c:w val="0.49920007309735431"/>
          <c:h val="0.7527890448043868"/>
        </c:manualLayout>
      </c:layout>
      <c:barChart>
        <c:barDir val="bar"/>
        <c:grouping val="stacked"/>
        <c:varyColors val="1"/>
        <c:ser>
          <c:idx val="1"/>
          <c:order val="0"/>
          <c:tx>
            <c:strRef>
              <c:f>'№22. Матрица'!$C$18</c:f>
              <c:strCache>
                <c:ptCount val="1"/>
                <c:pt idx="0">
                  <c:v>Не помешает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4"/>
              <c:layout>
                <c:manualLayout>
                  <c:x val="8.14166497048646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'№22. Матрица'!$C$19:$C$23</c:f>
              <c:numCache>
                <c:formatCode>0.0%</c:formatCode>
                <c:ptCount val="5"/>
                <c:pt idx="0">
                  <c:v>0.442</c:v>
                </c:pt>
                <c:pt idx="1">
                  <c:v>0.48399999999999999</c:v>
                </c:pt>
                <c:pt idx="2">
                  <c:v>0.39799999999999996</c:v>
                </c:pt>
                <c:pt idx="3">
                  <c:v>0.36299999999999999</c:v>
                </c:pt>
                <c:pt idx="4">
                  <c:v>0.107</c:v>
                </c:pt>
              </c:numCache>
            </c:numRef>
          </c:val>
        </c:ser>
        <c:ser>
          <c:idx val="0"/>
          <c:order val="1"/>
          <c:tx>
            <c:strRef>
              <c:f>'№22. Матрица'!$D$18</c:f>
              <c:strCache>
                <c:ptCount val="1"/>
                <c:pt idx="0">
                  <c:v>Точно нужно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'№22. Матрица'!$A$19:$A$23</c:f>
              <c:strCache>
                <c:ptCount val="5"/>
                <c:pt idx="0">
                  <c:v>Наблюдать за тем, что происходит в Смене</c:v>
                </c:pt>
                <c:pt idx="1">
                  <c:v>Встречаться, общаться с друзьями и знакомыми</c:v>
                </c:pt>
                <c:pt idx="2">
                  <c:v>Кататься с горок зимой</c:v>
                </c:pt>
                <c:pt idx="3">
                  <c:v>Бегать/кататься на лыжах</c:v>
                </c:pt>
                <c:pt idx="4">
                  <c:v>Гулять пешком</c:v>
                </c:pt>
              </c:strCache>
            </c:strRef>
          </c:cat>
          <c:val>
            <c:numRef>
              <c:f>'№22. Матрица'!$D$19:$D$23</c:f>
              <c:numCache>
                <c:formatCode>0.0%</c:formatCode>
                <c:ptCount val="5"/>
                <c:pt idx="0">
                  <c:v>0.154</c:v>
                </c:pt>
                <c:pt idx="1">
                  <c:v>0.41600000000000004</c:v>
                </c:pt>
                <c:pt idx="2">
                  <c:v>0.505</c:v>
                </c:pt>
                <c:pt idx="3">
                  <c:v>0.59200000000000008</c:v>
                </c:pt>
                <c:pt idx="4">
                  <c:v>0.89300000000000002</c:v>
                </c:pt>
              </c:numCache>
            </c:numRef>
          </c:val>
        </c:ser>
        <c:ser>
          <c:idx val="2"/>
          <c:order val="2"/>
          <c:tx>
            <c:strRef>
              <c:f>'№22. Матрица'!$B$18</c:f>
              <c:strCache>
                <c:ptCount val="1"/>
                <c:pt idx="0">
                  <c:v>Точно НЕ нужно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dLbls>
            <c:dLbl>
              <c:idx val="1"/>
              <c:layout>
                <c:manualLayout>
                  <c:x val="-5.1563878146414277E-2"/>
                  <c:y val="8.64678054658214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8849989822918785E-2"/>
                  <c:y val="7.926123937773465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351380690684674E-2"/>
                  <c:y val="-4.3233902732910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36662045577296948"/>
                  <c:y val="-1.199996119161486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'№22. Матрица'!$B$19:$B$23</c:f>
              <c:numCache>
                <c:formatCode>0.0%</c:formatCode>
                <c:ptCount val="5"/>
                <c:pt idx="0">
                  <c:v>-0.40399999999999997</c:v>
                </c:pt>
                <c:pt idx="1">
                  <c:v>-0.10099999999999999</c:v>
                </c:pt>
                <c:pt idx="2">
                  <c:v>-9.6999999999999989E-2</c:v>
                </c:pt>
                <c:pt idx="3">
                  <c:v>-4.4999999999999998E-2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00"/>
        <c:overlap val="100"/>
        <c:axId val="-1428340528"/>
        <c:axId val="-1428343248"/>
      </c:barChart>
      <c:catAx>
        <c:axId val="-1428340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crossAx val="-1428343248"/>
        <c:crosses val="autoZero"/>
        <c:auto val="1"/>
        <c:lblAlgn val="ctr"/>
        <c:lblOffset val="100"/>
        <c:noMultiLvlLbl val="0"/>
      </c:catAx>
      <c:valAx>
        <c:axId val="-1428343248"/>
        <c:scaling>
          <c:orientation val="minMax"/>
          <c:max val="1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1428340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3662761687339652"/>
          <c:y val="0.92321335471425714"/>
          <c:w val="0.53566553069120815"/>
          <c:h val="7.6786645285742902E-2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4494122867669067"/>
          <c:y val="4.5964982225322906E-4"/>
          <c:w val="0.55505875826466222"/>
          <c:h val="0.99954035017774678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'№25. Матрица'!$E$21</c:f>
              <c:strCache>
                <c:ptCount val="1"/>
                <c:pt idx="0">
                  <c:v>в выходные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val>
            <c:numRef>
              <c:f>'№25. Матрица'!$E$22:$E$29</c:f>
              <c:numCache>
                <c:formatCode>0.0%</c:formatCode>
                <c:ptCount val="8"/>
                <c:pt idx="0">
                  <c:v>5.7000000000000002E-2</c:v>
                </c:pt>
                <c:pt idx="1">
                  <c:v>8.900000000000001E-2</c:v>
                </c:pt>
                <c:pt idx="2">
                  <c:v>0.153</c:v>
                </c:pt>
                <c:pt idx="3">
                  <c:v>0.153</c:v>
                </c:pt>
                <c:pt idx="4">
                  <c:v>0.157</c:v>
                </c:pt>
                <c:pt idx="5">
                  <c:v>0.14899999999999999</c:v>
                </c:pt>
                <c:pt idx="6">
                  <c:v>0.314</c:v>
                </c:pt>
                <c:pt idx="7">
                  <c:v>0.34399999999999997</c:v>
                </c:pt>
              </c:numCache>
            </c:numRef>
          </c:val>
        </c:ser>
        <c:ser>
          <c:idx val="2"/>
          <c:order val="1"/>
          <c:tx>
            <c:strRef>
              <c:f>'№25. Матрица'!$D$21</c:f>
              <c:strCache>
                <c:ptCount val="1"/>
                <c:pt idx="0">
                  <c:v>вечером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val>
            <c:numRef>
              <c:f>'№25. Матрица'!$D$22:$D$29</c:f>
              <c:numCache>
                <c:formatCode>0.0%</c:formatCode>
                <c:ptCount val="8"/>
                <c:pt idx="0">
                  <c:v>0.04</c:v>
                </c:pt>
                <c:pt idx="1">
                  <c:v>3.4000000000000002E-2</c:v>
                </c:pt>
                <c:pt idx="2">
                  <c:v>8.1000000000000003E-2</c:v>
                </c:pt>
                <c:pt idx="3">
                  <c:v>0.11699999999999999</c:v>
                </c:pt>
                <c:pt idx="4">
                  <c:v>0.13600000000000001</c:v>
                </c:pt>
                <c:pt idx="5">
                  <c:v>0.19699999999999998</c:v>
                </c:pt>
                <c:pt idx="6">
                  <c:v>0.26100000000000001</c:v>
                </c:pt>
                <c:pt idx="7">
                  <c:v>0.32100000000000001</c:v>
                </c:pt>
              </c:numCache>
            </c:numRef>
          </c:val>
        </c:ser>
        <c:ser>
          <c:idx val="1"/>
          <c:order val="2"/>
          <c:tx>
            <c:strRef>
              <c:f>'№25. Матрица'!$C$21</c:f>
              <c:strCache>
                <c:ptCount val="1"/>
                <c:pt idx="0">
                  <c:v>днём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'№25. Матрица'!$C$22:$C$29</c:f>
              <c:numCache>
                <c:formatCode>0.0%</c:formatCode>
                <c:ptCount val="8"/>
                <c:pt idx="0">
                  <c:v>4.4999999999999998E-2</c:v>
                </c:pt>
                <c:pt idx="1">
                  <c:v>7.5999999999999998E-2</c:v>
                </c:pt>
                <c:pt idx="2">
                  <c:v>0.121</c:v>
                </c:pt>
                <c:pt idx="3">
                  <c:v>0.16800000000000001</c:v>
                </c:pt>
                <c:pt idx="4">
                  <c:v>0.16300000000000001</c:v>
                </c:pt>
                <c:pt idx="5">
                  <c:v>0.11900000000000001</c:v>
                </c:pt>
                <c:pt idx="6">
                  <c:v>0.28899999999999998</c:v>
                </c:pt>
                <c:pt idx="7">
                  <c:v>0.36099999999999999</c:v>
                </c:pt>
              </c:numCache>
            </c:numRef>
          </c:val>
        </c:ser>
        <c:ser>
          <c:idx val="0"/>
          <c:order val="3"/>
          <c:tx>
            <c:strRef>
              <c:f>'№25. Матрица'!$B$21</c:f>
              <c:strCache>
                <c:ptCount val="1"/>
                <c:pt idx="0">
                  <c:v>утром</c:v>
                </c:pt>
              </c:strCache>
            </c:strRef>
          </c:tx>
          <c:spPr>
            <a:solidFill>
              <a:srgbClr val="2E75B6"/>
            </a:solidFill>
            <a:ln>
              <a:noFill/>
            </a:ln>
            <a:effectLst/>
          </c:spPr>
          <c:invertIfNegative val="0"/>
          <c:cat>
            <c:strRef>
              <c:f>'№25. Матрица'!$A$22:$A$29</c:f>
              <c:strCache>
                <c:ptCount val="8"/>
                <c:pt idx="0">
                  <c:v>Встречаюсь с кем-либо, общаюсь прямо тут</c:v>
                </c:pt>
                <c:pt idx="1">
                  <c:v>Кормлю птиц/белок</c:v>
                </c:pt>
                <c:pt idx="2">
                  <c:v>Катаюсь на лыжах (зимой)</c:v>
                </c:pt>
                <c:pt idx="3">
                  <c:v>Гуляю с  ребёнком прямо тут</c:v>
                </c:pt>
                <c:pt idx="4">
                  <c:v>Катаюсь на велосипеде прямо тут</c:v>
                </c:pt>
                <c:pt idx="5">
                  <c:v>Гуляю с собакой</c:v>
                </c:pt>
                <c:pt idx="6">
                  <c:v>Гуляю сам по этой территории</c:v>
                </c:pt>
                <c:pt idx="7">
                  <c:v>Прохожу мимо транзитом (проезжаю на велосипеде/самокате/лыжах)</c:v>
                </c:pt>
              </c:strCache>
            </c:strRef>
          </c:cat>
          <c:val>
            <c:numRef>
              <c:f>'№25. Матрица'!$B$22:$B$29</c:f>
              <c:numCache>
                <c:formatCode>0.0%</c:formatCode>
                <c:ptCount val="8"/>
                <c:pt idx="0">
                  <c:v>2.5000000000000001E-2</c:v>
                </c:pt>
                <c:pt idx="1">
                  <c:v>0.04</c:v>
                </c:pt>
                <c:pt idx="2">
                  <c:v>7.9000000000000001E-2</c:v>
                </c:pt>
                <c:pt idx="3">
                  <c:v>8.5000000000000006E-2</c:v>
                </c:pt>
                <c:pt idx="4">
                  <c:v>9.3000000000000013E-2</c:v>
                </c:pt>
                <c:pt idx="5">
                  <c:v>0.18</c:v>
                </c:pt>
                <c:pt idx="6">
                  <c:v>0.18899999999999997</c:v>
                </c:pt>
                <c:pt idx="7">
                  <c:v>0.27800000000000002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428347056"/>
        <c:axId val="-1428338352"/>
      </c:barChart>
      <c:catAx>
        <c:axId val="-1428347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38352"/>
        <c:crosses val="autoZero"/>
        <c:auto val="1"/>
        <c:lblAlgn val="ctr"/>
        <c:lblOffset val="100"/>
        <c:noMultiLvlLbl val="0"/>
      </c:catAx>
      <c:valAx>
        <c:axId val="-1428338352"/>
        <c:scaling>
          <c:orientation val="minMax"/>
          <c:max val="0.4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-1428347056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legend>
      <c:legendPos val="r"/>
      <c:layout>
        <c:manualLayout>
          <c:xMode val="edge"/>
          <c:yMode val="edge"/>
          <c:x val="0.79537722125876065"/>
          <c:y val="0.6888579404831815"/>
          <c:w val="0.17160955510475784"/>
          <c:h val="0.2844176993077197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  <c:userShapes r:id="rId5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/>
              <a:t>Ценности</a:t>
            </a:r>
            <a:endParaRPr lang="ru-RU" sz="1400" b="1" dirty="0"/>
          </a:p>
        </c:rich>
      </c:tx>
      <c:layout>
        <c:manualLayout>
          <c:xMode val="edge"/>
          <c:yMode val="edge"/>
          <c:x val="0.45750030699777761"/>
          <c:y val="6.014477842687306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1575468507444555"/>
          <c:y val="0.11675313439689108"/>
          <c:w val="0.48424531492555439"/>
          <c:h val="0.88324686560310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'№27.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F8CBAD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C55A11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C55A11"/>
              </a:solidFill>
              <a:ln>
                <a:noFill/>
              </a:ln>
              <a:effectLst/>
            </c:spPr>
          </c:dPt>
          <c:dLbls>
            <c:dLbl>
              <c:idx val="4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'№27. Множественный выбор'!$A$9:$A$13</c:f>
              <c:strCache>
                <c:ptCount val="5"/>
                <c:pt idx="0">
                  <c:v>Добавьте Ваш вариант что нравится</c:v>
                </c:pt>
                <c:pt idx="1">
                  <c:v>Мне тут всё не нравится</c:v>
                </c:pt>
                <c:pt idx="2">
                  <c:v>Много тени</c:v>
                </c:pt>
                <c:pt idx="3">
                  <c:v>Удобно тут идти когда я направляюсь куда-либо - это часть моего маршрута</c:v>
                </c:pt>
                <c:pt idx="4">
                  <c:v>Тут тихо и уютно</c:v>
                </c:pt>
              </c:strCache>
            </c:strRef>
          </c:cat>
          <c:val>
            <c:numRef>
              <c:f>'№27. Множественный выбор'!$C$9:$C$13</c:f>
              <c:numCache>
                <c:formatCode>0.0%</c:formatCode>
                <c:ptCount val="5"/>
                <c:pt idx="0">
                  <c:v>3.4000000000000002E-2</c:v>
                </c:pt>
                <c:pt idx="1">
                  <c:v>5.9000000000000004E-2</c:v>
                </c:pt>
                <c:pt idx="2">
                  <c:v>0.17399999999999999</c:v>
                </c:pt>
                <c:pt idx="3">
                  <c:v>0.59200000000000008</c:v>
                </c:pt>
                <c:pt idx="4">
                  <c:v>0.60299999999999998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428343792"/>
        <c:axId val="-1428338896"/>
      </c:barChart>
      <c:catAx>
        <c:axId val="-1428343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38896"/>
        <c:crosses val="autoZero"/>
        <c:auto val="1"/>
        <c:lblAlgn val="ctr"/>
        <c:lblOffset val="100"/>
        <c:noMultiLvlLbl val="0"/>
      </c:catAx>
      <c:valAx>
        <c:axId val="-1428338896"/>
        <c:scaling>
          <c:orientation val="minMax"/>
          <c:max val="0.70000000000000007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-1428343792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/>
              <a:t>Проблемы</a:t>
            </a:r>
            <a:endParaRPr lang="ru-RU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9939372494820577"/>
          <c:y val="8.9741899480979978E-2"/>
          <c:w val="0.50060627505179423"/>
          <c:h val="0.902718502829057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'№28.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ADB9CA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8497B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8497B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8497B0"/>
              </a:solidFill>
              <a:ln>
                <a:noFill/>
              </a:ln>
              <a:effectLst/>
            </c:spPr>
          </c:dPt>
          <c:dLbls>
            <c:dLbl>
              <c:idx val="6"/>
              <c:layout>
                <c:manualLayout>
                  <c:x val="-3.4140249556487583E-2"/>
                  <c:y val="-3.98179785384230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'№28. Множественный выбор'!$A$9:$A$15</c:f>
              <c:strCache>
                <c:ptCount val="7"/>
                <c:pt idx="0">
                  <c:v>Добавьте Ваш вариант что не нравится</c:v>
                </c:pt>
                <c:pt idx="1">
                  <c:v>Мне тут всё нравится и так</c:v>
                </c:pt>
                <c:pt idx="2">
                  <c:v>Мусор и шум от пейнтбольного клуба по-соседству удручает</c:v>
                </c:pt>
                <c:pt idx="3">
                  <c:v>Валяется много мусора, его никто не убирает</c:v>
                </c:pt>
                <c:pt idx="4">
                  <c:v>Риск наступить в то, что накакала собачка </c:v>
                </c:pt>
                <c:pt idx="5">
                  <c:v>Отсутствие покрытия, пыльно/грязно/лужи</c:v>
                </c:pt>
                <c:pt idx="6">
                  <c:v>Тут совсем нет освещения и очень темно осенью-зимой</c:v>
                </c:pt>
              </c:strCache>
            </c:strRef>
          </c:cat>
          <c:val>
            <c:numRef>
              <c:f>'№28. Множественный выбор'!$C$9:$C$15</c:f>
              <c:numCache>
                <c:formatCode>0.0%</c:formatCode>
                <c:ptCount val="7"/>
                <c:pt idx="0">
                  <c:v>3.2000000000000001E-2</c:v>
                </c:pt>
                <c:pt idx="1">
                  <c:v>8.900000000000001E-2</c:v>
                </c:pt>
                <c:pt idx="2">
                  <c:v>0.23499999999999999</c:v>
                </c:pt>
                <c:pt idx="3">
                  <c:v>0.34899999999999998</c:v>
                </c:pt>
                <c:pt idx="4">
                  <c:v>0.45700000000000002</c:v>
                </c:pt>
                <c:pt idx="5">
                  <c:v>0.47399999999999998</c:v>
                </c:pt>
                <c:pt idx="6">
                  <c:v>0.66400000000000003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428339440"/>
        <c:axId val="-1428342704"/>
      </c:barChart>
      <c:catAx>
        <c:axId val="-1428339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42704"/>
        <c:crosses val="autoZero"/>
        <c:auto val="1"/>
        <c:lblAlgn val="ctr"/>
        <c:lblOffset val="100"/>
        <c:noMultiLvlLbl val="0"/>
      </c:catAx>
      <c:valAx>
        <c:axId val="-1428342704"/>
        <c:scaling>
          <c:orientation val="minMax"/>
          <c:max val="0.70000000000000007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-1428339440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777777777777776E-2"/>
          <c:y val="6.0185185185185182E-2"/>
          <c:w val="0.93888888888888888"/>
          <c:h val="0.8981481481481481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'Посещаемость участков'!$A$9</c:f>
              <c:strCache>
                <c:ptCount val="1"/>
                <c:pt idx="0">
                  <c:v>Именная ссылка (ВК)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1.6666666666666691E-2"/>
                  <c:y val="-4.46858968494683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905C07B-E6A2-400E-922C-137779FEEA19}" type="VALUE">
                      <a:rPr lang="ru-RU" smtClean="0"/>
                      <a:pPr>
                        <a:defRPr sz="1200"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[ЗНАЧЕНИЕ]</a:t>
                    </a:fld>
                    <a:r>
                      <a:rPr lang="ru-RU" dirty="0" smtClean="0"/>
                      <a:t> через ВК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912510936132985"/>
                      <c:h val="0.6787435873978733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'Посещаемость участков'!$C$9</c:f>
              <c:numCache>
                <c:formatCode>0%</c:formatCode>
                <c:ptCount val="1"/>
                <c:pt idx="0">
                  <c:v>0.54411764705882348</c:v>
                </c:pt>
              </c:numCache>
            </c:numRef>
          </c:val>
        </c:ser>
        <c:ser>
          <c:idx val="1"/>
          <c:order val="1"/>
          <c:tx>
            <c:strRef>
              <c:f>'Посещаемость участков'!$A$10</c:f>
              <c:strCache>
                <c:ptCount val="1"/>
                <c:pt idx="0">
                  <c:v>Прямая ссылка (Флаер)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365333358726837E-2"/>
                  <c:y val="-2.2342948424734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833FBA2-FEDF-44F3-903B-BCA4192DEED4}" type="VALUE">
                      <a:rPr lang="ru-RU" smtClean="0"/>
                      <a:pPr>
                        <a:defRPr sz="1200"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[ЗНАЧЕНИЕ]</a:t>
                    </a:fld>
                    <a:r>
                      <a:rPr lang="ru-RU" dirty="0" smtClean="0"/>
                      <a:t> через </a:t>
                    </a:r>
                    <a:r>
                      <a:rPr lang="en-US" dirty="0" smtClean="0"/>
                      <a:t>QR-</a:t>
                    </a:r>
                    <a:r>
                      <a:rPr lang="ru-RU" dirty="0" smtClean="0"/>
                      <a:t>код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034733158355211"/>
                      <c:h val="0.72342948424734177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'Посещаемость участков'!$C$10</c:f>
              <c:numCache>
                <c:formatCode>0%</c:formatCode>
                <c:ptCount val="1"/>
                <c:pt idx="0">
                  <c:v>0.45588235294117646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-1639328256"/>
        <c:axId val="-295437328"/>
      </c:barChart>
      <c:catAx>
        <c:axId val="-1639328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95437328"/>
        <c:crosses val="autoZero"/>
        <c:auto val="1"/>
        <c:lblAlgn val="ctr"/>
        <c:lblOffset val="100"/>
        <c:noMultiLvlLbl val="0"/>
      </c:catAx>
      <c:valAx>
        <c:axId val="-295437328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-163932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Какой функционал тут нужен</a:t>
            </a:r>
            <a:endParaRPr lang="ru-RU" sz="14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8339115588654401"/>
          <c:y val="0.13535366902666579"/>
          <c:w val="0.70564239894367453"/>
          <c:h val="0.6995621870795562"/>
        </c:manualLayout>
      </c:layout>
      <c:barChart>
        <c:barDir val="bar"/>
        <c:grouping val="stacked"/>
        <c:varyColors val="1"/>
        <c:ser>
          <c:idx val="1"/>
          <c:order val="0"/>
          <c:tx>
            <c:strRef>
              <c:f>'№29. Матрица'!$C$16</c:f>
              <c:strCache>
                <c:ptCount val="1"/>
                <c:pt idx="0">
                  <c:v>Не помешает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2"/>
              <c:layout>
                <c:manualLayout>
                  <c:x val="8.8754687866535314E-3"/>
                  <c:y val="-2.87494097316075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'№29. Матрица'!$C$17:$C$19</c:f>
              <c:numCache>
                <c:formatCode>0.0%</c:formatCode>
                <c:ptCount val="3"/>
                <c:pt idx="0">
                  <c:v>0.28199999999999997</c:v>
                </c:pt>
                <c:pt idx="1">
                  <c:v>0.28100000000000003</c:v>
                </c:pt>
                <c:pt idx="2">
                  <c:v>7.9000000000000001E-2</c:v>
                </c:pt>
              </c:numCache>
            </c:numRef>
          </c:val>
        </c:ser>
        <c:ser>
          <c:idx val="0"/>
          <c:order val="1"/>
          <c:tx>
            <c:strRef>
              <c:f>'№29. Матрица'!$B$16</c:f>
              <c:strCache>
                <c:ptCount val="1"/>
                <c:pt idx="0">
                  <c:v>Точно нужно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'№29. Матрица'!$A$17:$A$19</c:f>
              <c:strCache>
                <c:ptCount val="3"/>
                <c:pt idx="0">
                  <c:v>Гулять с собакой</c:v>
                </c:pt>
                <c:pt idx="1">
                  <c:v>Бегать/кататься на лыжах</c:v>
                </c:pt>
                <c:pt idx="2">
                  <c:v>Гулять пешком</c:v>
                </c:pt>
              </c:strCache>
            </c:strRef>
          </c:cat>
          <c:val>
            <c:numRef>
              <c:f>'№29. Матрица'!$B$17:$B$19</c:f>
              <c:numCache>
                <c:formatCode>0.0%</c:formatCode>
                <c:ptCount val="3"/>
                <c:pt idx="0">
                  <c:v>0.42599999999999999</c:v>
                </c:pt>
                <c:pt idx="1">
                  <c:v>0.68400000000000005</c:v>
                </c:pt>
                <c:pt idx="2">
                  <c:v>0.91500000000000004</c:v>
                </c:pt>
              </c:numCache>
            </c:numRef>
          </c:val>
        </c:ser>
        <c:ser>
          <c:idx val="2"/>
          <c:order val="2"/>
          <c:tx>
            <c:strRef>
              <c:f>'№29. Матрица'!$D$16</c:f>
              <c:strCache>
                <c:ptCount val="1"/>
                <c:pt idx="0">
                  <c:v>Точно НЕ нужно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dLbls>
            <c:dLbl>
              <c:idx val="1"/>
              <c:layout>
                <c:manualLayout>
                  <c:x val="-3.8460364742165305E-2"/>
                  <c:y val="-5.74988194632145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8460364742165354E-2"/>
                  <c:y val="-2.8749409731607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'№29. Матрица'!$D$17:$D$19</c:f>
              <c:numCache>
                <c:formatCode>0.0%</c:formatCode>
                <c:ptCount val="3"/>
                <c:pt idx="0">
                  <c:v>-0.29199999999999998</c:v>
                </c:pt>
                <c:pt idx="1">
                  <c:v>-3.5000000000000003E-2</c:v>
                </c:pt>
                <c:pt idx="2">
                  <c:v>-6.0000000000000001E-3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00"/>
        <c:overlap val="100"/>
        <c:axId val="-1428345968"/>
        <c:axId val="-1428346512"/>
      </c:barChart>
      <c:catAx>
        <c:axId val="-1428345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crossAx val="-1428346512"/>
        <c:crosses val="autoZero"/>
        <c:auto val="1"/>
        <c:lblAlgn val="ctr"/>
        <c:lblOffset val="100"/>
        <c:noMultiLvlLbl val="0"/>
      </c:catAx>
      <c:valAx>
        <c:axId val="-1428346512"/>
        <c:scaling>
          <c:orientation val="minMax"/>
          <c:max val="1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1428345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0331122541803801"/>
          <c:y val="0.91458717352972274"/>
          <c:w val="0.60349635232209986"/>
          <c:h val="6.4706847208545776E-2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919328549845515"/>
          <c:y val="1.1344966512938329E-2"/>
          <c:w val="0.50707312700388707"/>
          <c:h val="0.98706252549099027"/>
        </c:manualLayout>
      </c:layout>
      <c:barChart>
        <c:barDir val="bar"/>
        <c:grouping val="clustered"/>
        <c:varyColors val="0"/>
        <c:ser>
          <c:idx val="5"/>
          <c:order val="5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'№34. Матрица'!$A$8:$A$19</c:f>
              <c:strCache>
                <c:ptCount val="12"/>
                <c:pt idx="0">
                  <c:v>Занимаюсь спортом сам, тренируюсь</c:v>
                </c:pt>
                <c:pt idx="1">
                  <c:v>Прохожу мимо транзитом (проезжаю на велосипеде/самокате/лыжах)</c:v>
                </c:pt>
                <c:pt idx="2">
                  <c:v>Гуляю сам по этой территории</c:v>
                </c:pt>
                <c:pt idx="3">
                  <c:v>Качаюсь на качелях</c:v>
                </c:pt>
                <c:pt idx="4">
                  <c:v>Гуляю с  ребёнком прямо тут</c:v>
                </c:pt>
                <c:pt idx="5">
                  <c:v>Занимаюсь спортом вместе с ребёнком</c:v>
                </c:pt>
                <c:pt idx="6">
                  <c:v>Гуляю с собакой</c:v>
                </c:pt>
                <c:pt idx="7">
                  <c:v>Играю в спортивные игры</c:v>
                </c:pt>
                <c:pt idx="8">
                  <c:v>Жду пока мой ребёнок занимается тут спортом</c:v>
                </c:pt>
                <c:pt idx="9">
                  <c:v>Встречаюсь с кем-либо, общаюсь прямо тут</c:v>
                </c:pt>
                <c:pt idx="10">
                  <c:v>Катаюсь на велосипеде/самокате прямо тут</c:v>
                </c:pt>
                <c:pt idx="11">
                  <c:v>Жду пока мой ребёнок занимается спортом в ДСИ Зенит</c:v>
                </c:pt>
              </c:strCache>
            </c:strRef>
          </c:cat>
          <c:val>
            <c:numRef>
              <c:f>'№34. Матрица'!$G$8:$G$19</c:f>
              <c:numCache>
                <c:formatCode>0.0%</c:formatCode>
                <c:ptCount val="12"/>
                <c:pt idx="0">
                  <c:v>0.23675675675675675</c:v>
                </c:pt>
                <c:pt idx="1">
                  <c:v>0.13081081081081081</c:v>
                </c:pt>
                <c:pt idx="2">
                  <c:v>0.12972972972972974</c:v>
                </c:pt>
                <c:pt idx="3">
                  <c:v>0.11891891891891893</c:v>
                </c:pt>
                <c:pt idx="4">
                  <c:v>9.6216216216216219E-2</c:v>
                </c:pt>
                <c:pt idx="5">
                  <c:v>9.1891891891891897E-2</c:v>
                </c:pt>
                <c:pt idx="6">
                  <c:v>7.0270270270270274E-2</c:v>
                </c:pt>
                <c:pt idx="7">
                  <c:v>3.783783783783784E-2</c:v>
                </c:pt>
                <c:pt idx="8">
                  <c:v>3.027027027027027E-2</c:v>
                </c:pt>
                <c:pt idx="9">
                  <c:v>2.3783783783783784E-2</c:v>
                </c:pt>
                <c:pt idx="10">
                  <c:v>1.9459459459459458E-2</c:v>
                </c:pt>
                <c:pt idx="11">
                  <c:v>1.4054054054054054E-2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428345424"/>
        <c:axId val="-142833617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4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5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6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7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8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9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0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1"/>
                  <c:invertIfNegative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'№34. Матрица'!$A$8:$A$19</c15:sqref>
                        </c15:formulaRef>
                      </c:ext>
                    </c:extLst>
                    <c:strCache>
                      <c:ptCount val="12"/>
                      <c:pt idx="0">
                        <c:v>Занимаюсь спортом сам, тренируюсь</c:v>
                      </c:pt>
                      <c:pt idx="1">
                        <c:v>Прохожу мимо транзитом (проезжаю на велосипеде/самокате/лыжах)</c:v>
                      </c:pt>
                      <c:pt idx="2">
                        <c:v>Гуляю сам по этой территории</c:v>
                      </c:pt>
                      <c:pt idx="3">
                        <c:v>Качаюсь на качелях</c:v>
                      </c:pt>
                      <c:pt idx="4">
                        <c:v>Гуляю с  ребёнком прямо тут</c:v>
                      </c:pt>
                      <c:pt idx="5">
                        <c:v>Занимаюсь спортом вместе с ребёнком</c:v>
                      </c:pt>
                      <c:pt idx="6">
                        <c:v>Гуляю с собакой</c:v>
                      </c:pt>
                      <c:pt idx="7">
                        <c:v>Играю в спортивные игры</c:v>
                      </c:pt>
                      <c:pt idx="8">
                        <c:v>Жду пока мой ребёнок занимается тут спортом</c:v>
                      </c:pt>
                      <c:pt idx="9">
                        <c:v>Встречаюсь с кем-либо, общаюсь прямо тут</c:v>
                      </c:pt>
                      <c:pt idx="10">
                        <c:v>Катаюсь на велосипеде/самокате прямо тут</c:v>
                      </c:pt>
                      <c:pt idx="11">
                        <c:v>Жду пока мой ребёнок занимается спортом в ДСИ Зенит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'№34. Матрица'!$B$8:$B$19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49</c:v>
                      </c:pt>
                      <c:pt idx="1">
                        <c:v>30</c:v>
                      </c:pt>
                      <c:pt idx="2">
                        <c:v>26</c:v>
                      </c:pt>
                      <c:pt idx="3">
                        <c:v>20</c:v>
                      </c:pt>
                      <c:pt idx="4">
                        <c:v>15</c:v>
                      </c:pt>
                      <c:pt idx="5">
                        <c:v>13</c:v>
                      </c:pt>
                      <c:pt idx="6">
                        <c:v>19</c:v>
                      </c:pt>
                      <c:pt idx="7">
                        <c:v>8</c:v>
                      </c:pt>
                      <c:pt idx="8">
                        <c:v>4</c:v>
                      </c:pt>
                      <c:pt idx="9">
                        <c:v>4</c:v>
                      </c:pt>
                      <c:pt idx="10">
                        <c:v>4</c:v>
                      </c:pt>
                      <c:pt idx="11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4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5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6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7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8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9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0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1"/>
                  <c:invertIfNegative val="0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'№34. Матрица'!$A$8:$A$19</c15:sqref>
                        </c15:formulaRef>
                      </c:ext>
                    </c:extLst>
                    <c:strCache>
                      <c:ptCount val="12"/>
                      <c:pt idx="0">
                        <c:v>Занимаюсь спортом сам, тренируюсь</c:v>
                      </c:pt>
                      <c:pt idx="1">
                        <c:v>Прохожу мимо транзитом (проезжаю на велосипеде/самокате/лыжах)</c:v>
                      </c:pt>
                      <c:pt idx="2">
                        <c:v>Гуляю сам по этой территории</c:v>
                      </c:pt>
                      <c:pt idx="3">
                        <c:v>Качаюсь на качелях</c:v>
                      </c:pt>
                      <c:pt idx="4">
                        <c:v>Гуляю с  ребёнком прямо тут</c:v>
                      </c:pt>
                      <c:pt idx="5">
                        <c:v>Занимаюсь спортом вместе с ребёнком</c:v>
                      </c:pt>
                      <c:pt idx="6">
                        <c:v>Гуляю с собакой</c:v>
                      </c:pt>
                      <c:pt idx="7">
                        <c:v>Играю в спортивные игры</c:v>
                      </c:pt>
                      <c:pt idx="8">
                        <c:v>Жду пока мой ребёнок занимается тут спортом</c:v>
                      </c:pt>
                      <c:pt idx="9">
                        <c:v>Встречаюсь с кем-либо, общаюсь прямо тут</c:v>
                      </c:pt>
                      <c:pt idx="10">
                        <c:v>Катаюсь на велосипеде/самокате прямо тут</c:v>
                      </c:pt>
                      <c:pt idx="11">
                        <c:v>Жду пока мой ребёнок занимается спортом в ДСИ Зенит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'№34. Матрица'!$C$8:$C$19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49</c:v>
                      </c:pt>
                      <c:pt idx="1">
                        <c:v>27</c:v>
                      </c:pt>
                      <c:pt idx="2">
                        <c:v>30</c:v>
                      </c:pt>
                      <c:pt idx="3">
                        <c:v>31</c:v>
                      </c:pt>
                      <c:pt idx="4">
                        <c:v>24</c:v>
                      </c:pt>
                      <c:pt idx="5">
                        <c:v>20</c:v>
                      </c:pt>
                      <c:pt idx="6">
                        <c:v>11</c:v>
                      </c:pt>
                      <c:pt idx="7">
                        <c:v>8</c:v>
                      </c:pt>
                      <c:pt idx="8">
                        <c:v>8</c:v>
                      </c:pt>
                      <c:pt idx="9">
                        <c:v>6</c:v>
                      </c:pt>
                      <c:pt idx="10">
                        <c:v>5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4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5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6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7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8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9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0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1"/>
                  <c:invertIfNegative val="0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'№34. Матрица'!$A$8:$A$19</c15:sqref>
                        </c15:formulaRef>
                      </c:ext>
                    </c:extLst>
                    <c:strCache>
                      <c:ptCount val="12"/>
                      <c:pt idx="0">
                        <c:v>Занимаюсь спортом сам, тренируюсь</c:v>
                      </c:pt>
                      <c:pt idx="1">
                        <c:v>Прохожу мимо транзитом (проезжаю на велосипеде/самокате/лыжах)</c:v>
                      </c:pt>
                      <c:pt idx="2">
                        <c:v>Гуляю сам по этой территории</c:v>
                      </c:pt>
                      <c:pt idx="3">
                        <c:v>Качаюсь на качелях</c:v>
                      </c:pt>
                      <c:pt idx="4">
                        <c:v>Гуляю с  ребёнком прямо тут</c:v>
                      </c:pt>
                      <c:pt idx="5">
                        <c:v>Занимаюсь спортом вместе с ребёнком</c:v>
                      </c:pt>
                      <c:pt idx="6">
                        <c:v>Гуляю с собакой</c:v>
                      </c:pt>
                      <c:pt idx="7">
                        <c:v>Играю в спортивные игры</c:v>
                      </c:pt>
                      <c:pt idx="8">
                        <c:v>Жду пока мой ребёнок занимается тут спортом</c:v>
                      </c:pt>
                      <c:pt idx="9">
                        <c:v>Встречаюсь с кем-либо, общаюсь прямо тут</c:v>
                      </c:pt>
                      <c:pt idx="10">
                        <c:v>Катаюсь на велосипеде/самокате прямо тут</c:v>
                      </c:pt>
                      <c:pt idx="11">
                        <c:v>Жду пока мой ребёнок занимается спортом в ДСИ Зенит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'№34. Матрица'!$D$8:$D$19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60</c:v>
                      </c:pt>
                      <c:pt idx="1">
                        <c:v>29</c:v>
                      </c:pt>
                      <c:pt idx="2">
                        <c:v>30</c:v>
                      </c:pt>
                      <c:pt idx="3">
                        <c:v>23</c:v>
                      </c:pt>
                      <c:pt idx="4">
                        <c:v>20</c:v>
                      </c:pt>
                      <c:pt idx="5">
                        <c:v>24</c:v>
                      </c:pt>
                      <c:pt idx="6">
                        <c:v>19</c:v>
                      </c:pt>
                      <c:pt idx="7">
                        <c:v>6</c:v>
                      </c:pt>
                      <c:pt idx="8">
                        <c:v>6</c:v>
                      </c:pt>
                      <c:pt idx="9">
                        <c:v>3</c:v>
                      </c:pt>
                      <c:pt idx="10">
                        <c:v>4</c:v>
                      </c:pt>
                      <c:pt idx="11">
                        <c:v>7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/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4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5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6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7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8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9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0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1"/>
                  <c:invertIfNegative val="0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'№34. Матрица'!$A$8:$A$19</c15:sqref>
                        </c15:formulaRef>
                      </c:ext>
                    </c:extLst>
                    <c:strCache>
                      <c:ptCount val="12"/>
                      <c:pt idx="0">
                        <c:v>Занимаюсь спортом сам, тренируюсь</c:v>
                      </c:pt>
                      <c:pt idx="1">
                        <c:v>Прохожу мимо транзитом (проезжаю на велосипеде/самокате/лыжах)</c:v>
                      </c:pt>
                      <c:pt idx="2">
                        <c:v>Гуляю сам по этой территории</c:v>
                      </c:pt>
                      <c:pt idx="3">
                        <c:v>Качаюсь на качелях</c:v>
                      </c:pt>
                      <c:pt idx="4">
                        <c:v>Гуляю с  ребёнком прямо тут</c:v>
                      </c:pt>
                      <c:pt idx="5">
                        <c:v>Занимаюсь спортом вместе с ребёнком</c:v>
                      </c:pt>
                      <c:pt idx="6">
                        <c:v>Гуляю с собакой</c:v>
                      </c:pt>
                      <c:pt idx="7">
                        <c:v>Играю в спортивные игры</c:v>
                      </c:pt>
                      <c:pt idx="8">
                        <c:v>Жду пока мой ребёнок занимается тут спортом</c:v>
                      </c:pt>
                      <c:pt idx="9">
                        <c:v>Встречаюсь с кем-либо, общаюсь прямо тут</c:v>
                      </c:pt>
                      <c:pt idx="10">
                        <c:v>Катаюсь на велосипеде/самокате прямо тут</c:v>
                      </c:pt>
                      <c:pt idx="11">
                        <c:v>Жду пока мой ребёнок занимается спортом в ДСИ Зенит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'№34. Матрица'!$E$8:$E$19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61</c:v>
                      </c:pt>
                      <c:pt idx="1">
                        <c:v>35</c:v>
                      </c:pt>
                      <c:pt idx="2">
                        <c:v>34</c:v>
                      </c:pt>
                      <c:pt idx="3">
                        <c:v>36</c:v>
                      </c:pt>
                      <c:pt idx="4">
                        <c:v>30</c:v>
                      </c:pt>
                      <c:pt idx="5">
                        <c:v>28</c:v>
                      </c:pt>
                      <c:pt idx="6">
                        <c:v>16</c:v>
                      </c:pt>
                      <c:pt idx="7">
                        <c:v>13</c:v>
                      </c:pt>
                      <c:pt idx="8">
                        <c:v>10</c:v>
                      </c:pt>
                      <c:pt idx="9">
                        <c:v>9</c:v>
                      </c:pt>
                      <c:pt idx="10">
                        <c:v>5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spPr>
                  <a:solidFill>
                    <a:schemeClr val="accent5"/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4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5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6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7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8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9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0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1"/>
                  <c:invertIfNegative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'№34. Матрица'!$A$8:$A$19</c15:sqref>
                        </c15:formulaRef>
                      </c:ext>
                    </c:extLst>
                    <c:strCache>
                      <c:ptCount val="12"/>
                      <c:pt idx="0">
                        <c:v>Занимаюсь спортом сам, тренируюсь</c:v>
                      </c:pt>
                      <c:pt idx="1">
                        <c:v>Прохожу мимо транзитом (проезжаю на велосипеде/самокате/лыжах)</c:v>
                      </c:pt>
                      <c:pt idx="2">
                        <c:v>Гуляю сам по этой территории</c:v>
                      </c:pt>
                      <c:pt idx="3">
                        <c:v>Качаюсь на качелях</c:v>
                      </c:pt>
                      <c:pt idx="4">
                        <c:v>Гуляю с  ребёнком прямо тут</c:v>
                      </c:pt>
                      <c:pt idx="5">
                        <c:v>Занимаюсь спортом вместе с ребёнком</c:v>
                      </c:pt>
                      <c:pt idx="6">
                        <c:v>Гуляю с собакой</c:v>
                      </c:pt>
                      <c:pt idx="7">
                        <c:v>Играю в спортивные игры</c:v>
                      </c:pt>
                      <c:pt idx="8">
                        <c:v>Жду пока мой ребёнок занимается тут спортом</c:v>
                      </c:pt>
                      <c:pt idx="9">
                        <c:v>Встречаюсь с кем-либо, общаюсь прямо тут</c:v>
                      </c:pt>
                      <c:pt idx="10">
                        <c:v>Катаюсь на велосипеде/самокате прямо тут</c:v>
                      </c:pt>
                      <c:pt idx="11">
                        <c:v>Жду пока мой ребёнок занимается спортом в ДСИ Зенит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'№34. Матрица'!$F$8:$F$19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219</c:v>
                      </c:pt>
                      <c:pt idx="1">
                        <c:v>121</c:v>
                      </c:pt>
                      <c:pt idx="2">
                        <c:v>120</c:v>
                      </c:pt>
                      <c:pt idx="3">
                        <c:v>110</c:v>
                      </c:pt>
                      <c:pt idx="4">
                        <c:v>89</c:v>
                      </c:pt>
                      <c:pt idx="5">
                        <c:v>85</c:v>
                      </c:pt>
                      <c:pt idx="6">
                        <c:v>65</c:v>
                      </c:pt>
                      <c:pt idx="7">
                        <c:v>35</c:v>
                      </c:pt>
                      <c:pt idx="8">
                        <c:v>28</c:v>
                      </c:pt>
                      <c:pt idx="9">
                        <c:v>22</c:v>
                      </c:pt>
                      <c:pt idx="10">
                        <c:v>18</c:v>
                      </c:pt>
                      <c:pt idx="11">
                        <c:v>13</c:v>
                      </c:pt>
                    </c:numCache>
                  </c:numRef>
                </c:val>
              </c15:ser>
            </c15:filteredBarSeries>
          </c:ext>
        </c:extLst>
      </c:barChart>
      <c:valAx>
        <c:axId val="-142833617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-1428345424"/>
        <c:crosses val="autoZero"/>
        <c:crossBetween val="between"/>
      </c:valAx>
      <c:catAx>
        <c:axId val="-142834542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36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/>
              <a:t>Ценности</a:t>
            </a:r>
            <a:endParaRPr lang="ru-RU" sz="1400" b="1" dirty="0"/>
          </a:p>
        </c:rich>
      </c:tx>
      <c:layout>
        <c:manualLayout>
          <c:xMode val="edge"/>
          <c:yMode val="edge"/>
          <c:x val="0.42173767173861221"/>
          <c:y val="6.35140683661431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0357678694853236"/>
          <c:y val="0.11025253751734949"/>
          <c:w val="0.49642321305146764"/>
          <c:h val="0.889747462482650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'№36.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F8CBAD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C55A11"/>
              </a:solidFill>
              <a:ln>
                <a:noFill/>
              </a:ln>
              <a:effectLst/>
            </c:spPr>
          </c:dPt>
          <c:dLbls>
            <c:dLbl>
              <c:idx val="5"/>
              <c:layout>
                <c:manualLayout>
                  <c:x val="-4.9483778492383605E-2"/>
                  <c:y val="1.468512277418119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'№36. Множественный выбор'!$A$9:$A$14</c:f>
              <c:strCache>
                <c:ptCount val="6"/>
                <c:pt idx="0">
                  <c:v>Добавьте Ваш вариант что нравится</c:v>
                </c:pt>
                <c:pt idx="1">
                  <c:v>Мне тут всё не нравится</c:v>
                </c:pt>
                <c:pt idx="2">
                  <c:v>Много тени</c:v>
                </c:pt>
                <c:pt idx="3">
                  <c:v>Есть качели</c:v>
                </c:pt>
                <c:pt idx="4">
                  <c:v>Тут можно уединиться</c:v>
                </c:pt>
                <c:pt idx="5">
                  <c:v>Тут можно заниматься спортом</c:v>
                </c:pt>
              </c:strCache>
            </c:strRef>
          </c:cat>
          <c:val>
            <c:numRef>
              <c:f>'№36. Множественный выбор'!$C$9:$C$14</c:f>
              <c:numCache>
                <c:formatCode>0.0%</c:formatCode>
                <c:ptCount val="6"/>
                <c:pt idx="0">
                  <c:v>5.7000000000000002E-2</c:v>
                </c:pt>
                <c:pt idx="1">
                  <c:v>6.3E-2</c:v>
                </c:pt>
                <c:pt idx="2">
                  <c:v>0.114</c:v>
                </c:pt>
                <c:pt idx="3">
                  <c:v>0.30099999999999999</c:v>
                </c:pt>
                <c:pt idx="4">
                  <c:v>0.36399999999999999</c:v>
                </c:pt>
                <c:pt idx="5">
                  <c:v>0.81799999999999995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428337808"/>
        <c:axId val="-1428344880"/>
      </c:barChart>
      <c:catAx>
        <c:axId val="-1428337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44880"/>
        <c:crosses val="autoZero"/>
        <c:auto val="1"/>
        <c:lblAlgn val="ctr"/>
        <c:lblOffset val="100"/>
        <c:noMultiLvlLbl val="0"/>
      </c:catAx>
      <c:valAx>
        <c:axId val="-1428344880"/>
        <c:scaling>
          <c:orientation val="minMax"/>
          <c:max val="0.9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-1428337808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/>
              <a:t>Проблемы</a:t>
            </a:r>
            <a:endParaRPr lang="ru-RU" sz="1400" b="1" dirty="0"/>
          </a:p>
        </c:rich>
      </c:tx>
      <c:layout>
        <c:manualLayout>
          <c:xMode val="edge"/>
          <c:yMode val="edge"/>
          <c:x val="0.429210640988850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9573644603374512"/>
          <c:y val="9.3415515924099857E-2"/>
          <c:w val="0.46640782634672889"/>
          <c:h val="0.9065844840759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'№37. Множественный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ADB9CA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ADB9CA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ADB9CA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8497B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8497B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8497B0"/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8497B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'№37. Множественный выбор'!$A$9:$A$17</c:f>
              <c:strCache>
                <c:ptCount val="9"/>
                <c:pt idx="0">
                  <c:v>Ваш вариант что не нравится</c:v>
                </c:pt>
                <c:pt idx="1">
                  <c:v>Мне тут всё нравится</c:v>
                </c:pt>
                <c:pt idx="2">
                  <c:v>Стеснённость, не протолкнуться, мешают посторонние</c:v>
                </c:pt>
                <c:pt idx="3">
                  <c:v>Шум, крики от Пейнтбольного клуба</c:v>
                </c:pt>
                <c:pt idx="4">
                  <c:v>Мусор (в основном от Пейнтбольного клуба)</c:v>
                </c:pt>
                <c:pt idx="5">
                  <c:v>Плохое покрытие</c:v>
                </c:pt>
                <c:pt idx="6">
                  <c:v>Отсутствие освещения</c:v>
                </c:pt>
                <c:pt idx="7">
                  <c:v>Не хватает функционала, надо добавить вариантов использования </c:v>
                </c:pt>
                <c:pt idx="8">
                  <c:v>Старое изношенное неудобное спортивное оборудование</c:v>
                </c:pt>
              </c:strCache>
            </c:strRef>
          </c:cat>
          <c:val>
            <c:numRef>
              <c:f>'№37. Множественный выбор'!$C$9:$C$17</c:f>
              <c:numCache>
                <c:formatCode>0.0%</c:formatCode>
                <c:ptCount val="9"/>
                <c:pt idx="0">
                  <c:v>3.4000000000000002E-2</c:v>
                </c:pt>
                <c:pt idx="1">
                  <c:v>0.04</c:v>
                </c:pt>
                <c:pt idx="2">
                  <c:v>6.8000000000000005E-2</c:v>
                </c:pt>
                <c:pt idx="3">
                  <c:v>0.16500000000000001</c:v>
                </c:pt>
                <c:pt idx="4">
                  <c:v>0.28399999999999997</c:v>
                </c:pt>
                <c:pt idx="5">
                  <c:v>0.65900000000000003</c:v>
                </c:pt>
                <c:pt idx="6">
                  <c:v>0.66500000000000004</c:v>
                </c:pt>
                <c:pt idx="7">
                  <c:v>0.75599999999999989</c:v>
                </c:pt>
                <c:pt idx="8">
                  <c:v>0.80099999999999993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428342160"/>
        <c:axId val="-1428336720"/>
      </c:barChart>
      <c:catAx>
        <c:axId val="-1428342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28336720"/>
        <c:crosses val="autoZero"/>
        <c:auto val="1"/>
        <c:lblAlgn val="ctr"/>
        <c:lblOffset val="100"/>
        <c:noMultiLvlLbl val="0"/>
      </c:catAx>
      <c:valAx>
        <c:axId val="-1428336720"/>
        <c:scaling>
          <c:orientation val="minMax"/>
          <c:max val="0.9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-1428342160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892720159480687"/>
          <c:y val="0"/>
          <c:w val="0.51687143721794815"/>
          <c:h val="1"/>
        </c:manualLayout>
      </c:layout>
      <c:barChart>
        <c:barDir val="bar"/>
        <c:grouping val="clustered"/>
        <c:varyColors val="1"/>
        <c:ser>
          <c:idx val="3"/>
          <c:order val="0"/>
          <c:tx>
            <c:strRef>
              <c:f>'№32. Матрица'!$E$17</c:f>
              <c:strCache>
                <c:ptCount val="1"/>
                <c:pt idx="0">
                  <c:v>в выходные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val>
            <c:numRef>
              <c:f>'№32. Матрица'!$E$18:$E$21</c:f>
              <c:numCache>
                <c:formatCode>0.0%</c:formatCode>
                <c:ptCount val="4"/>
                <c:pt idx="0">
                  <c:v>0.11</c:v>
                </c:pt>
                <c:pt idx="1">
                  <c:v>0.19699999999999998</c:v>
                </c:pt>
                <c:pt idx="2">
                  <c:v>0.28899999999999998</c:v>
                </c:pt>
                <c:pt idx="3">
                  <c:v>0.54899999999999993</c:v>
                </c:pt>
              </c:numCache>
            </c:numRef>
          </c:val>
        </c:ser>
        <c:ser>
          <c:idx val="2"/>
          <c:order val="1"/>
          <c:tx>
            <c:strRef>
              <c:f>'№32. Матрица'!$D$17</c:f>
              <c:strCache>
                <c:ptCount val="1"/>
                <c:pt idx="0">
                  <c:v>вечером</c:v>
                </c:pt>
              </c:strCache>
            </c:strRef>
          </c:tx>
          <c:spPr>
            <a:solidFill>
              <a:srgbClr val="7F7F7F"/>
            </a:solidFill>
          </c:spPr>
          <c:invertIfNegative val="0"/>
          <c:val>
            <c:numRef>
              <c:f>'№32. Матрица'!$D$18:$D$21</c:f>
              <c:numCache>
                <c:formatCode>0.0%</c:formatCode>
                <c:ptCount val="4"/>
                <c:pt idx="0">
                  <c:v>7.4999999999999997E-2</c:v>
                </c:pt>
                <c:pt idx="1">
                  <c:v>0.16800000000000001</c:v>
                </c:pt>
                <c:pt idx="2">
                  <c:v>0.22</c:v>
                </c:pt>
                <c:pt idx="3">
                  <c:v>0.47399999999999998</c:v>
                </c:pt>
              </c:numCache>
            </c:numRef>
          </c:val>
        </c:ser>
        <c:ser>
          <c:idx val="1"/>
          <c:order val="2"/>
          <c:tx>
            <c:strRef>
              <c:f>'№32. Матрица'!$C$17</c:f>
              <c:strCache>
                <c:ptCount val="1"/>
                <c:pt idx="0">
                  <c:v>днём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val>
            <c:numRef>
              <c:f>'№32. Матрица'!$C$18:$C$21</c:f>
              <c:numCache>
                <c:formatCode>0.0%</c:formatCode>
                <c:ptCount val="4"/>
                <c:pt idx="0">
                  <c:v>4.5999999999999999E-2</c:v>
                </c:pt>
                <c:pt idx="1">
                  <c:v>0.13900000000000001</c:v>
                </c:pt>
                <c:pt idx="2">
                  <c:v>0.17300000000000001</c:v>
                </c:pt>
                <c:pt idx="3">
                  <c:v>0.47399999999999998</c:v>
                </c:pt>
              </c:numCache>
            </c:numRef>
          </c:val>
        </c:ser>
        <c:ser>
          <c:idx val="0"/>
          <c:order val="3"/>
          <c:tx>
            <c:strRef>
              <c:f>'№32. Матрица'!$B$17</c:f>
              <c:strCache>
                <c:ptCount val="1"/>
                <c:pt idx="0">
                  <c:v>утром</c:v>
                </c:pt>
              </c:strCache>
            </c:strRef>
          </c:tx>
          <c:spPr>
            <a:solidFill>
              <a:srgbClr val="2E75B6"/>
            </a:solidFill>
          </c:spPr>
          <c:invertIfNegative val="0"/>
          <c:cat>
            <c:strRef>
              <c:f>'№32. Матрица'!$A$18:$A$21</c:f>
              <c:strCache>
                <c:ptCount val="4"/>
                <c:pt idx="0">
                  <c:v>Когда холодно и плохая погода</c:v>
                </c:pt>
                <c:pt idx="1">
                  <c:v>Когда тепло и плохая погода</c:v>
                </c:pt>
                <c:pt idx="2">
                  <c:v>Когда холодно и хорошая погода</c:v>
                </c:pt>
                <c:pt idx="3">
                  <c:v>Когда тепло и хорошая погода</c:v>
                </c:pt>
              </c:strCache>
            </c:strRef>
          </c:cat>
          <c:val>
            <c:numRef>
              <c:f>'№32. Матрица'!$B$18:$B$21</c:f>
              <c:numCache>
                <c:formatCode>0.0%</c:formatCode>
                <c:ptCount val="4"/>
                <c:pt idx="0">
                  <c:v>5.2000000000000005E-2</c:v>
                </c:pt>
                <c:pt idx="1">
                  <c:v>0.11</c:v>
                </c:pt>
                <c:pt idx="2">
                  <c:v>0.185</c:v>
                </c:pt>
                <c:pt idx="3">
                  <c:v>0.42200000000000004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28335632"/>
        <c:axId val="-1599839376"/>
      </c:barChart>
      <c:catAx>
        <c:axId val="-1428335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-1599839376"/>
        <c:crosses val="autoZero"/>
        <c:auto val="1"/>
        <c:lblAlgn val="ctr"/>
        <c:lblOffset val="100"/>
        <c:noMultiLvlLbl val="0"/>
      </c:catAx>
      <c:valAx>
        <c:axId val="-1599839376"/>
        <c:scaling>
          <c:orientation val="minMax"/>
        </c:scaling>
        <c:delete val="0"/>
        <c:axPos val="b"/>
        <c:majorGridlines>
          <c:spPr>
            <a:effectLst/>
          </c:spPr>
        </c:majorGridlines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-1428335632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73234039221356984"/>
          <c:y val="0.47704397501251067"/>
          <c:w val="0.19310017834528698"/>
          <c:h val="0.34130799992369215"/>
        </c:manualLayout>
      </c:layout>
      <c:overlay val="0"/>
      <c:spPr>
        <a:solidFill>
          <a:schemeClr val="bg1"/>
        </a:solidFill>
      </c:spPr>
      <c:txPr>
        <a:bodyPr/>
        <a:lstStyle/>
        <a:p>
          <a:pPr rtl="0"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665565561252581"/>
          <c:y val="1.0314212758683319E-2"/>
          <c:w val="0.53046762100361999"/>
          <c:h val="0.881535870955619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'№33. Множественный выбор'!$B$8</c:f>
              <c:strCache>
                <c:ptCount val="1"/>
                <c:pt idx="0">
                  <c:v>Количество ответов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'№33. Множественный выбор'!$A$9:$A$14</c:f>
              <c:strCache>
                <c:ptCount val="6"/>
                <c:pt idx="0">
                  <c:v>Приезжаю издалека на машине/общественном транспорте</c:v>
                </c:pt>
                <c:pt idx="1">
                  <c:v>Ваш вариант</c:v>
                </c:pt>
                <c:pt idx="2">
                  <c:v>Приезжаю на лыжах (зимой)</c:v>
                </c:pt>
                <c:pt idx="3">
                  <c:v>Приезжаю на велосипеде/самокате</c:v>
                </c:pt>
                <c:pt idx="4">
                  <c:v>Пробежка (в рамках тренировки)</c:v>
                </c:pt>
                <c:pt idx="5">
                  <c:v>Прихожу пешком</c:v>
                </c:pt>
              </c:strCache>
            </c:strRef>
          </c:cat>
          <c:val>
            <c:numRef>
              <c:f>'№33. Множественный выбор'!$B$9:$B$14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26</c:v>
                </c:pt>
                <c:pt idx="3">
                  <c:v>47</c:v>
                </c:pt>
                <c:pt idx="4">
                  <c:v>82</c:v>
                </c:pt>
                <c:pt idx="5">
                  <c:v>156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599839920"/>
        <c:axId val="-1599838832"/>
      </c:barChart>
      <c:catAx>
        <c:axId val="-1599839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599838832"/>
        <c:crosses val="autoZero"/>
        <c:auto val="1"/>
        <c:lblAlgn val="ctr"/>
        <c:lblOffset val="100"/>
        <c:noMultiLvlLbl val="0"/>
      </c:catAx>
      <c:valAx>
        <c:axId val="-1599838832"/>
        <c:scaling>
          <c:orientation val="minMax"/>
          <c:max val="160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dirty="0" smtClean="0"/>
                  <a:t>Количество ответов</a:t>
                </a:r>
                <a:endParaRPr lang="ru-RU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crossAx val="-1599839920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576326997479105"/>
          <c:y val="1.1351166268467096E-3"/>
          <c:w val="0.48423673002520895"/>
          <c:h val="0.9009687392081408"/>
        </c:manualLayout>
      </c:layout>
      <c:barChart>
        <c:barDir val="bar"/>
        <c:grouping val="stacked"/>
        <c:varyColors val="1"/>
        <c:ser>
          <c:idx val="1"/>
          <c:order val="0"/>
          <c:tx>
            <c:strRef>
              <c:f>'№39. Матрица'!$C$20</c:f>
              <c:strCache>
                <c:ptCount val="1"/>
                <c:pt idx="0">
                  <c:v>Где-то посередине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2.10835447913268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4397479603330535E-2"/>
                  <c:y val="2.4212262614970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'№39. Матрица'!$C$21:$C$27</c:f>
              <c:numCache>
                <c:formatCode>0.0%</c:formatCode>
                <c:ptCount val="7"/>
                <c:pt idx="0">
                  <c:v>0.218</c:v>
                </c:pt>
                <c:pt idx="1">
                  <c:v>0.17199999999999999</c:v>
                </c:pt>
                <c:pt idx="2">
                  <c:v>0.39299999999999996</c:v>
                </c:pt>
                <c:pt idx="3">
                  <c:v>0.52800000000000002</c:v>
                </c:pt>
                <c:pt idx="4">
                  <c:v>0.34100000000000003</c:v>
                </c:pt>
                <c:pt idx="5">
                  <c:v>0.248</c:v>
                </c:pt>
                <c:pt idx="6">
                  <c:v>4.4999999999999998E-2</c:v>
                </c:pt>
              </c:numCache>
            </c:numRef>
          </c:val>
        </c:ser>
        <c:ser>
          <c:idx val="0"/>
          <c:order val="1"/>
          <c:tx>
            <c:strRef>
              <c:f>'№39. Матрица'!$D$20</c:f>
              <c:strCache>
                <c:ptCount val="1"/>
                <c:pt idx="0">
                  <c:v>Полностью согласен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3.5289537664424671E-2"/>
                  <c:y val="7.16299185577638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142279894847898E-2"/>
                  <c:y val="1.595614624164194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058735103521037E-2"/>
                  <c:y val="2.42122626149692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'№39. Матрица'!$A$21:$A$27</c:f>
              <c:strCache>
                <c:ptCount val="7"/>
                <c:pt idx="0">
                  <c:v>меня устраивает техническое состояние оборудования</c:v>
                </c:pt>
                <c:pt idx="1">
                  <c:v>я живу не рядом, но ближе нечего подходящего нет</c:v>
                </c:pt>
                <c:pt idx="2">
                  <c:v>тут идеальный подбор оборудования для моих занятий</c:v>
                </c:pt>
                <c:pt idx="3">
                  <c:v>мне кажется, что сюда приходят близкие мне по духу люди</c:v>
                </c:pt>
                <c:pt idx="4">
                  <c:v>тут комфортная обстановка, ничто не отвлекает и никто не мешает</c:v>
                </c:pt>
                <c:pt idx="5">
                  <c:v>это практически лес</c:v>
                </c:pt>
                <c:pt idx="6">
                  <c:v>я живу рядом</c:v>
                </c:pt>
              </c:strCache>
            </c:strRef>
          </c:cat>
          <c:val>
            <c:numRef>
              <c:f>'№39. Матрица'!$D$21:$D$27</c:f>
              <c:numCache>
                <c:formatCode>0.0%</c:formatCode>
                <c:ptCount val="7"/>
                <c:pt idx="0">
                  <c:v>3.6000000000000004E-2</c:v>
                </c:pt>
                <c:pt idx="1">
                  <c:v>0.17199999999999999</c:v>
                </c:pt>
                <c:pt idx="2">
                  <c:v>8.900000000000001E-2</c:v>
                </c:pt>
                <c:pt idx="3">
                  <c:v>0.33299999999999996</c:v>
                </c:pt>
                <c:pt idx="4">
                  <c:v>0.55299999999999994</c:v>
                </c:pt>
                <c:pt idx="5">
                  <c:v>0.68599999999999994</c:v>
                </c:pt>
                <c:pt idx="6">
                  <c:v>0.94900000000000007</c:v>
                </c:pt>
              </c:numCache>
            </c:numRef>
          </c:val>
        </c:ser>
        <c:ser>
          <c:idx val="2"/>
          <c:order val="2"/>
          <c:tx>
            <c:strRef>
              <c:f>'№39. Матрица'!$B$20</c:f>
              <c:strCache>
                <c:ptCount val="1"/>
                <c:pt idx="0">
                  <c:v>Совершенно не согласен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dLbls>
            <c:dLbl>
              <c:idx val="3"/>
              <c:layout>
                <c:manualLayout>
                  <c:x val="-6.0731067765335246E-2"/>
                  <c:y val="2.42141690923413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1280659333909392E-2"/>
                  <c:y val="-1.7819843989143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2018674708295879E-2"/>
                  <c:y val="2.421416909234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5882201088873779E-2"/>
                  <c:y val="-4.20302001267426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'№39. Матрица'!$B$21:$B$27</c:f>
              <c:numCache>
                <c:formatCode>0.0%</c:formatCode>
                <c:ptCount val="7"/>
                <c:pt idx="0">
                  <c:v>-0.745</c:v>
                </c:pt>
                <c:pt idx="1">
                  <c:v>-0.65599999999999992</c:v>
                </c:pt>
                <c:pt idx="2">
                  <c:v>-0.51800000000000002</c:v>
                </c:pt>
                <c:pt idx="3">
                  <c:v>-0.13900000000000001</c:v>
                </c:pt>
                <c:pt idx="4">
                  <c:v>-0.106</c:v>
                </c:pt>
                <c:pt idx="5">
                  <c:v>-6.6000000000000003E-2</c:v>
                </c:pt>
                <c:pt idx="6">
                  <c:v>-6.0000000000000001E-3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00"/>
        <c:overlap val="100"/>
        <c:axId val="-1599835568"/>
        <c:axId val="-1599826864"/>
      </c:barChart>
      <c:catAx>
        <c:axId val="-1599835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sz="1200"/>
            </a:pPr>
            <a:endParaRPr lang="ru-RU"/>
          </a:p>
        </c:txPr>
        <c:crossAx val="-1599826864"/>
        <c:crosses val="autoZero"/>
        <c:auto val="1"/>
        <c:lblAlgn val="ctr"/>
        <c:lblOffset val="100"/>
        <c:noMultiLvlLbl val="0"/>
      </c:catAx>
      <c:valAx>
        <c:axId val="-1599826864"/>
        <c:scaling>
          <c:orientation val="minMax"/>
          <c:max val="1"/>
          <c:min val="-0.8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1599835568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9.4404322847954289E-2"/>
          <c:y val="0.92320059099198926"/>
          <c:w val="0.85473646054178909"/>
          <c:h val="7.5332548422097564E-2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Какой спорт тут нужен</a:t>
            </a:r>
            <a:endParaRPr lang="ru-RU" sz="1400" dirty="0"/>
          </a:p>
        </c:rich>
      </c:tx>
      <c:layout>
        <c:manualLayout>
          <c:xMode val="edge"/>
          <c:yMode val="edge"/>
          <c:x val="0.41405529788228529"/>
          <c:y val="4.129737491773042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1988599621460296"/>
          <c:y val="6.7039544755696429E-2"/>
          <c:w val="0.48011400378539698"/>
          <c:h val="0.87464385080508766"/>
        </c:manualLayout>
      </c:layout>
      <c:barChart>
        <c:barDir val="bar"/>
        <c:grouping val="stacked"/>
        <c:varyColors val="1"/>
        <c:ser>
          <c:idx val="0"/>
          <c:order val="0"/>
          <c:tx>
            <c:strRef>
              <c:f>'№41. Матрица'!$C$27</c:f>
              <c:strCache>
                <c:ptCount val="1"/>
                <c:pt idx="0">
                  <c:v>Не помешает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'№41. Матрица'!$C$28:$C$41</c:f>
              <c:numCache>
                <c:formatCode>0.0%</c:formatCode>
                <c:ptCount val="14"/>
                <c:pt idx="0">
                  <c:v>0.20800000000000002</c:v>
                </c:pt>
                <c:pt idx="1">
                  <c:v>0.25600000000000001</c:v>
                </c:pt>
                <c:pt idx="2">
                  <c:v>0.26200000000000001</c:v>
                </c:pt>
                <c:pt idx="3">
                  <c:v>0.25</c:v>
                </c:pt>
                <c:pt idx="4">
                  <c:v>0.35700000000000004</c:v>
                </c:pt>
                <c:pt idx="5">
                  <c:v>0.26800000000000002</c:v>
                </c:pt>
                <c:pt idx="6">
                  <c:v>0.41100000000000003</c:v>
                </c:pt>
                <c:pt idx="7">
                  <c:v>0.47</c:v>
                </c:pt>
                <c:pt idx="8">
                  <c:v>0.38700000000000001</c:v>
                </c:pt>
                <c:pt idx="9">
                  <c:v>0.44</c:v>
                </c:pt>
                <c:pt idx="10">
                  <c:v>0.35100000000000003</c:v>
                </c:pt>
                <c:pt idx="11">
                  <c:v>0.42899999999999999</c:v>
                </c:pt>
                <c:pt idx="12">
                  <c:v>0.33899999999999997</c:v>
                </c:pt>
                <c:pt idx="13">
                  <c:v>0.16699999999999998</c:v>
                </c:pt>
              </c:numCache>
            </c:numRef>
          </c:val>
        </c:ser>
        <c:ser>
          <c:idx val="1"/>
          <c:order val="1"/>
          <c:tx>
            <c:strRef>
              <c:f>'№41. Матрица'!$D$27</c:f>
              <c:strCache>
                <c:ptCount val="1"/>
                <c:pt idx="0">
                  <c:v>Точно нужно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4.1270044057280776E-2"/>
                  <c:y val="-1.701056362022117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1747430249632892E-2"/>
                  <c:y val="-1.92655753967515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'№41. Матрица'!$A$28:$A$41</c:f>
              <c:strCache>
                <c:ptCount val="14"/>
                <c:pt idx="0">
                  <c:v>Минифутбол</c:v>
                </c:pt>
                <c:pt idx="1">
                  <c:v>Кататься на коньках (зимой)</c:v>
                </c:pt>
                <c:pt idx="2">
                  <c:v>Волейбол</c:v>
                </c:pt>
                <c:pt idx="3">
                  <c:v>Бег/лыжи</c:v>
                </c:pt>
                <c:pt idx="4">
                  <c:v>Бокс, единоборства</c:v>
                </c:pt>
                <c:pt idx="5">
                  <c:v>Баскетбол/стритбол</c:v>
                </c:pt>
                <c:pt idx="6">
                  <c:v>Групповые тренировки</c:v>
                </c:pt>
                <c:pt idx="7">
                  <c:v>Скалолазная подготовка</c:v>
                </c:pt>
                <c:pt idx="8">
                  <c:v>Силовые тренировки со свободными весами (штанги/гири)</c:v>
                </c:pt>
                <c:pt idx="9">
                  <c:v>Йога, стретчинг</c:v>
                </c:pt>
                <c:pt idx="10">
                  <c:v>Силовые тренировки на тренажёрах с утяжелителями</c:v>
                </c:pt>
                <c:pt idx="11">
                  <c:v>ЛФК</c:v>
                </c:pt>
                <c:pt idx="12">
                  <c:v>Коссфит (площадка/покрышка/канат и пр.)</c:v>
                </c:pt>
                <c:pt idx="13">
                  <c:v>Воркаут (турники/брусья)</c:v>
                </c:pt>
              </c:strCache>
            </c:strRef>
          </c:cat>
          <c:val>
            <c:numRef>
              <c:f>'№41. Матрица'!$D$28:$D$41</c:f>
              <c:numCache>
                <c:formatCode>0.0%</c:formatCode>
                <c:ptCount val="14"/>
                <c:pt idx="0">
                  <c:v>0.10099999999999999</c:v>
                </c:pt>
                <c:pt idx="1">
                  <c:v>0.161</c:v>
                </c:pt>
                <c:pt idx="2">
                  <c:v>0.17300000000000001</c:v>
                </c:pt>
                <c:pt idx="3">
                  <c:v>0.214</c:v>
                </c:pt>
                <c:pt idx="4">
                  <c:v>0.113</c:v>
                </c:pt>
                <c:pt idx="5">
                  <c:v>0.23199999999999998</c:v>
                </c:pt>
                <c:pt idx="6">
                  <c:v>0.31</c:v>
                </c:pt>
                <c:pt idx="7">
                  <c:v>0.26200000000000001</c:v>
                </c:pt>
                <c:pt idx="8">
                  <c:v>0.35100000000000003</c:v>
                </c:pt>
                <c:pt idx="9">
                  <c:v>0.30399999999999999</c:v>
                </c:pt>
                <c:pt idx="10">
                  <c:v>0.39299999999999996</c:v>
                </c:pt>
                <c:pt idx="11">
                  <c:v>0.41100000000000003</c:v>
                </c:pt>
                <c:pt idx="12">
                  <c:v>0.57100000000000006</c:v>
                </c:pt>
                <c:pt idx="13">
                  <c:v>0.79799999999999993</c:v>
                </c:pt>
              </c:numCache>
            </c:numRef>
          </c:val>
        </c:ser>
        <c:ser>
          <c:idx val="2"/>
          <c:order val="2"/>
          <c:tx>
            <c:strRef>
              <c:f>'№41. Матрица'!$B$27</c:f>
              <c:strCache>
                <c:ptCount val="1"/>
                <c:pt idx="0">
                  <c:v>Точно НЕ нужно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dLbls>
            <c:dLbl>
              <c:idx val="11"/>
              <c:layout>
                <c:manualLayout>
                  <c:x val="-6.3264803788269555E-2"/>
                  <c:y val="-4.521964284315478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5.4847273664963198E-2"/>
                  <c:y val="2.261160172247693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3.9831918983543602E-2"/>
                  <c:y val="2.261516232427539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'№41. Матрица'!$B$28:$B$41</c:f>
              <c:numCache>
                <c:formatCode>0.0%</c:formatCode>
                <c:ptCount val="14"/>
                <c:pt idx="0">
                  <c:v>-0.69</c:v>
                </c:pt>
                <c:pt idx="1">
                  <c:v>-0.58299999999999996</c:v>
                </c:pt>
                <c:pt idx="2">
                  <c:v>-0.56499999999999995</c:v>
                </c:pt>
                <c:pt idx="3">
                  <c:v>-0.53600000000000003</c:v>
                </c:pt>
                <c:pt idx="4">
                  <c:v>-0.53</c:v>
                </c:pt>
                <c:pt idx="5">
                  <c:v>-0.5</c:v>
                </c:pt>
                <c:pt idx="6">
                  <c:v>-0.28000000000000003</c:v>
                </c:pt>
                <c:pt idx="7">
                  <c:v>-0.26800000000000002</c:v>
                </c:pt>
                <c:pt idx="8">
                  <c:v>-0.26200000000000001</c:v>
                </c:pt>
                <c:pt idx="9">
                  <c:v>-0.25600000000000001</c:v>
                </c:pt>
                <c:pt idx="10">
                  <c:v>-0.25600000000000001</c:v>
                </c:pt>
                <c:pt idx="11">
                  <c:v>-0.161</c:v>
                </c:pt>
                <c:pt idx="12">
                  <c:v>-8.900000000000001E-2</c:v>
                </c:pt>
                <c:pt idx="13">
                  <c:v>-3.6000000000000004E-2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00"/>
        <c:overlap val="100"/>
        <c:axId val="-1599830672"/>
        <c:axId val="-1599829584"/>
      </c:barChart>
      <c:catAx>
        <c:axId val="-1599830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crossAx val="-1599829584"/>
        <c:crosses val="autoZero"/>
        <c:auto val="1"/>
        <c:lblAlgn val="ctr"/>
        <c:lblOffset val="100"/>
        <c:noMultiLvlLbl val="0"/>
      </c:catAx>
      <c:valAx>
        <c:axId val="-1599829584"/>
        <c:scaling>
          <c:orientation val="minMax"/>
          <c:max val="1"/>
          <c:min val="-0.70000000000000007"/>
        </c:scaling>
        <c:delete val="1"/>
        <c:axPos val="b"/>
        <c:majorGridlines>
          <c:spPr>
            <a:effectLst/>
          </c:spPr>
        </c:majorGridlines>
        <c:numFmt formatCode="0.0%" sourceLinked="1"/>
        <c:majorTickMark val="none"/>
        <c:minorTickMark val="none"/>
        <c:tickLblPos val="nextTo"/>
        <c:crossAx val="-1599830672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36667330864081765"/>
          <c:y val="0.9327669104146572"/>
          <c:w val="0.60634795822426435"/>
          <c:h val="6.6277046352439015E-2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Статистика занятий спортом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1790635272284473E-2"/>
          <c:y val="0.14299456287645876"/>
          <c:w val="0.89117975520157311"/>
          <c:h val="0.794399684461972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'№5.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'№5. Одиночный выбор'!$A$9:$A$13</c:f>
              <c:strCache>
                <c:ptCount val="5"/>
                <c:pt idx="0">
                  <c:v>1 раз в несколько месяцев/совсем не занимаюсь этим</c:v>
                </c:pt>
                <c:pt idx="1">
                  <c:v>1 ... 2 раза в месяц</c:v>
                </c:pt>
                <c:pt idx="2">
                  <c:v>3 ... 4 раза в месяц</c:v>
                </c:pt>
                <c:pt idx="3">
                  <c:v>2 ... 3 раза в неделю</c:v>
                </c:pt>
                <c:pt idx="4">
                  <c:v>Практически каждый день</c:v>
                </c:pt>
              </c:strCache>
            </c:strRef>
          </c:cat>
          <c:val>
            <c:numRef>
              <c:f>'№5. Одиночный выбор'!$C$9:$C$13</c:f>
              <c:numCache>
                <c:formatCode>0.0%</c:formatCode>
                <c:ptCount val="5"/>
                <c:pt idx="0">
                  <c:v>9.6000000000000002E-2</c:v>
                </c:pt>
                <c:pt idx="1">
                  <c:v>0.129</c:v>
                </c:pt>
                <c:pt idx="2">
                  <c:v>0.23100000000000001</c:v>
                </c:pt>
                <c:pt idx="3">
                  <c:v>0.38400000000000001</c:v>
                </c:pt>
                <c:pt idx="4">
                  <c:v>0.159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599830128"/>
        <c:axId val="-1599838288"/>
      </c:barChart>
      <c:catAx>
        <c:axId val="-1599830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599838288"/>
        <c:crosses val="autoZero"/>
        <c:auto val="1"/>
        <c:lblAlgn val="ctr"/>
        <c:lblOffset val="100"/>
        <c:noMultiLvlLbl val="0"/>
      </c:catAx>
      <c:valAx>
        <c:axId val="-1599838288"/>
        <c:scaling>
          <c:orientation val="minMax"/>
          <c:max val="0.4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1599830128"/>
        <c:crosses val="autoZero"/>
        <c:crossBetween val="between"/>
        <c:minorUnit val="5.000000000000001E-2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accent1">
              <a:lumMod val="50000"/>
            </a:schemeClr>
          </a:solidFill>
        </a:defRPr>
      </a:pPr>
      <a:endParaRPr lang="ru-RU"/>
    </a:p>
  </c:txPr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Посещаемость участков 1, 2, 3</a:t>
            </a:r>
          </a:p>
        </c:rich>
      </c:tx>
      <c:layout>
        <c:manualLayout>
          <c:xMode val="edge"/>
          <c:yMode val="edge"/>
          <c:x val="0.30945827213641458"/>
          <c:y val="3.846017349476596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'Посещаемость участков'!$B$34</c:f>
              <c:strCache>
                <c:ptCount val="1"/>
                <c:pt idx="0">
                  <c:v>Участок 1</c:v>
                </c:pt>
              </c:strCache>
            </c:strRef>
          </c:tx>
          <c:spPr>
            <a:solidFill>
              <a:srgbClr val="DE4532"/>
            </a:solidFill>
            <a:ln>
              <a:solidFill>
                <a:schemeClr val="tx1">
                  <a:tint val="75000"/>
                  <a:shade val="95000"/>
                  <a:satMod val="105000"/>
                </a:schemeClr>
              </a:solidFill>
            </a:ln>
            <a:effectLst/>
          </c:spPr>
          <c:invertIfNegative val="0"/>
          <c:cat>
            <c:strRef>
              <c:f>'Посещаемость участков'!$A$35:$A$40</c:f>
              <c:strCache>
                <c:ptCount val="6"/>
                <c:pt idx="0">
                  <c:v>Не бываю там</c:v>
                </c:pt>
                <c:pt idx="1">
                  <c:v>1 ... 2 раза в год</c:v>
                </c:pt>
                <c:pt idx="2">
                  <c:v>1 ... 2 раза в полгода</c:v>
                </c:pt>
                <c:pt idx="3">
                  <c:v>1 ... 2 раза в месяц</c:v>
                </c:pt>
                <c:pt idx="4">
                  <c:v>1 ... 2 раза в неделю</c:v>
                </c:pt>
                <c:pt idx="5">
                  <c:v>Каждый день</c:v>
                </c:pt>
              </c:strCache>
            </c:strRef>
          </c:cat>
          <c:val>
            <c:numRef>
              <c:f>'Посещаемость участков'!$B$35:$B$40</c:f>
              <c:numCache>
                <c:formatCode>0.0%</c:formatCode>
                <c:ptCount val="6"/>
                <c:pt idx="0">
                  <c:v>0.10800000000000001</c:v>
                </c:pt>
                <c:pt idx="1">
                  <c:v>4.9000000000000002E-2</c:v>
                </c:pt>
                <c:pt idx="2">
                  <c:v>7.5999999999999998E-2</c:v>
                </c:pt>
                <c:pt idx="3">
                  <c:v>0.22600000000000001</c:v>
                </c:pt>
                <c:pt idx="4">
                  <c:v>0.29499999999999998</c:v>
                </c:pt>
                <c:pt idx="5">
                  <c:v>0.24600000000000002</c:v>
                </c:pt>
              </c:numCache>
            </c:numRef>
          </c:val>
        </c:ser>
        <c:ser>
          <c:idx val="1"/>
          <c:order val="1"/>
          <c:tx>
            <c:strRef>
              <c:f>'Посещаемость участков'!$C$34</c:f>
              <c:strCache>
                <c:ptCount val="1"/>
                <c:pt idx="0">
                  <c:v>Участок 2</c:v>
                </c:pt>
              </c:strCache>
            </c:strRef>
          </c:tx>
          <c:spPr>
            <a:solidFill>
              <a:srgbClr val="AC3BB0"/>
            </a:solidFill>
            <a:ln>
              <a:solidFill>
                <a:schemeClr val="tx1">
                  <a:tint val="75000"/>
                  <a:shade val="95000"/>
                  <a:satMod val="105000"/>
                </a:schemeClr>
              </a:solidFill>
            </a:ln>
            <a:effectLst/>
          </c:spPr>
          <c:invertIfNegative val="0"/>
          <c:cat>
            <c:strRef>
              <c:f>'Посещаемость участков'!$A$35:$A$40</c:f>
              <c:strCache>
                <c:ptCount val="6"/>
                <c:pt idx="0">
                  <c:v>Не бываю там</c:v>
                </c:pt>
                <c:pt idx="1">
                  <c:v>1 ... 2 раза в год</c:v>
                </c:pt>
                <c:pt idx="2">
                  <c:v>1 ... 2 раза в полгода</c:v>
                </c:pt>
                <c:pt idx="3">
                  <c:v>1 ... 2 раза в месяц</c:v>
                </c:pt>
                <c:pt idx="4">
                  <c:v>1 ... 2 раза в неделю</c:v>
                </c:pt>
                <c:pt idx="5">
                  <c:v>Каждый день</c:v>
                </c:pt>
              </c:strCache>
            </c:strRef>
          </c:cat>
          <c:val>
            <c:numRef>
              <c:f>'Посещаемость участков'!$C$35:$C$40</c:f>
              <c:numCache>
                <c:formatCode>0.0%</c:formatCode>
                <c:ptCount val="6"/>
                <c:pt idx="0">
                  <c:v>8.4000000000000005E-2</c:v>
                </c:pt>
                <c:pt idx="1">
                  <c:v>0.05</c:v>
                </c:pt>
                <c:pt idx="2">
                  <c:v>9.3000000000000013E-2</c:v>
                </c:pt>
                <c:pt idx="3">
                  <c:v>0.23899999999999999</c:v>
                </c:pt>
                <c:pt idx="4">
                  <c:v>0.30599999999999999</c:v>
                </c:pt>
                <c:pt idx="5">
                  <c:v>0.22800000000000001</c:v>
                </c:pt>
              </c:numCache>
            </c:numRef>
          </c:val>
        </c:ser>
        <c:ser>
          <c:idx val="2"/>
          <c:order val="2"/>
          <c:tx>
            <c:strRef>
              <c:f>'Посещаемость участков'!$D$34</c:f>
              <c:strCache>
                <c:ptCount val="1"/>
                <c:pt idx="0">
                  <c:v>Участок 3</c:v>
                </c:pt>
              </c:strCache>
            </c:strRef>
          </c:tx>
          <c:spPr>
            <a:solidFill>
              <a:srgbClr val="F6FC54"/>
            </a:solidFill>
            <a:ln w="6350">
              <a:solidFill>
                <a:schemeClr val="tx1">
                  <a:tint val="75000"/>
                  <a:shade val="95000"/>
                  <a:satMod val="105000"/>
                </a:schemeClr>
              </a:solidFill>
            </a:ln>
            <a:effectLst/>
          </c:spPr>
          <c:invertIfNegative val="0"/>
          <c:cat>
            <c:strRef>
              <c:f>'Посещаемость участков'!$A$35:$A$40</c:f>
              <c:strCache>
                <c:ptCount val="6"/>
                <c:pt idx="0">
                  <c:v>Не бываю там</c:v>
                </c:pt>
                <c:pt idx="1">
                  <c:v>1 ... 2 раза в год</c:v>
                </c:pt>
                <c:pt idx="2">
                  <c:v>1 ... 2 раза в полгода</c:v>
                </c:pt>
                <c:pt idx="3">
                  <c:v>1 ... 2 раза в месяц</c:v>
                </c:pt>
                <c:pt idx="4">
                  <c:v>1 ... 2 раза в неделю</c:v>
                </c:pt>
                <c:pt idx="5">
                  <c:v>Каждый день</c:v>
                </c:pt>
              </c:strCache>
            </c:strRef>
          </c:cat>
          <c:val>
            <c:numRef>
              <c:f>'Посещаемость участков'!$D$35:$D$40</c:f>
              <c:numCache>
                <c:formatCode>0.0%</c:formatCode>
                <c:ptCount val="6"/>
                <c:pt idx="0">
                  <c:v>0.10300000000000001</c:v>
                </c:pt>
                <c:pt idx="1">
                  <c:v>7.8E-2</c:v>
                </c:pt>
                <c:pt idx="2">
                  <c:v>0.114</c:v>
                </c:pt>
                <c:pt idx="3">
                  <c:v>0.26899999999999996</c:v>
                </c:pt>
                <c:pt idx="4">
                  <c:v>0.254</c:v>
                </c:pt>
                <c:pt idx="5">
                  <c:v>0.183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99834480"/>
        <c:axId val="-1599828496"/>
      </c:barChart>
      <c:catAx>
        <c:axId val="-159983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599828496"/>
        <c:crosses val="autoZero"/>
        <c:auto val="1"/>
        <c:lblAlgn val="ctr"/>
        <c:lblOffset val="100"/>
        <c:noMultiLvlLbl val="0"/>
      </c:catAx>
      <c:valAx>
        <c:axId val="-159982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59983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82277056625004"/>
          <c:y val="0.22877753780513846"/>
          <c:w val="0.46393583509284991"/>
          <c:h val="0.708927832480202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7.2904887179693276E-2"/>
                  <c:y val="-0.28281484126849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7167853245496617"/>
                  <c:y val="0.125815812496339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Учусь</a:t>
                    </a:r>
                  </a:p>
                  <a:p>
                    <a:fld id="{23960EFB-A39B-4E99-9888-E7133E40D81D}" type="VALUE">
                      <a:rPr lang="en-US" baseline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915765783868504"/>
                      <c:h val="0.184685872036007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20783111113859015"/>
                  <c:y val="-2.314129853541108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466308477520955"/>
                      <c:h val="0.1787040343746634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8202634483227659"/>
                  <c:y val="-0.2272193690042269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5914356109670181"/>
                      <c:h val="0.1789303077885292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sz="10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'№49. Одиночный выбор'!$F$9:$F$12</c:f>
              <c:strCache>
                <c:ptCount val="4"/>
                <c:pt idx="0">
                  <c:v>Работаю</c:v>
                </c:pt>
                <c:pt idx="1">
                  <c:v>Учусь (школник/студент)</c:v>
                </c:pt>
                <c:pt idx="2">
                  <c:v>На пенсии</c:v>
                </c:pt>
                <c:pt idx="3">
                  <c:v>Не работаю</c:v>
                </c:pt>
              </c:strCache>
            </c:strRef>
          </c:cat>
          <c:val>
            <c:numRef>
              <c:f>'№49. Одиночный выбор'!$G$9:$G$12</c:f>
              <c:numCache>
                <c:formatCode>0.0%</c:formatCode>
                <c:ptCount val="4"/>
                <c:pt idx="0">
                  <c:v>0.83300000000000007</c:v>
                </c:pt>
                <c:pt idx="1">
                  <c:v>8.1000000000000003E-2</c:v>
                </c:pt>
                <c:pt idx="2">
                  <c:v>3.2000000000000001E-2</c:v>
                </c:pt>
                <c:pt idx="3">
                  <c:v>5.4000000000000006E-2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03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accent1">
              <a:lumMod val="50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2613142120588832"/>
          <c:y val="6.4688074528607101E-2"/>
          <c:w val="0.54575310919702391"/>
          <c:h val="0.736303275898044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'№9. Множественный выбор'!$B$8</c:f>
              <c:strCache>
                <c:ptCount val="1"/>
                <c:pt idx="0">
                  <c:v>Количество ответов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'№9. Множественный выбор'!$A$9:$A$13</c:f>
              <c:strCache>
                <c:ptCount val="5"/>
                <c:pt idx="0">
                  <c:v>Я боюсь, что всё равно ничего не получится</c:v>
                </c:pt>
                <c:pt idx="1">
                  <c:v>Считаю и так достаточно мест, чтобы заниматься спортом</c:v>
                </c:pt>
                <c:pt idx="2">
                  <c:v>Я боюсь, что будет слишком шумно</c:v>
                </c:pt>
                <c:pt idx="3">
                  <c:v>Добавьте свой вариант</c:v>
                </c:pt>
                <c:pt idx="4">
                  <c:v>Лучше использовать территорию под что-нибудь другое</c:v>
                </c:pt>
              </c:strCache>
            </c:strRef>
          </c:cat>
          <c:val>
            <c:numRef>
              <c:f>'№9. Множественный выбор'!$B$9:$B$13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6</c:v>
                </c:pt>
                <c:pt idx="3">
                  <c:v>7</c:v>
                </c:pt>
                <c:pt idx="4">
                  <c:v>13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599835024"/>
        <c:axId val="-1599831760"/>
      </c:barChart>
      <c:catAx>
        <c:axId val="-1599835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599831760"/>
        <c:crosses val="autoZero"/>
        <c:auto val="1"/>
        <c:lblAlgn val="ctr"/>
        <c:lblOffset val="100"/>
        <c:noMultiLvlLbl val="0"/>
      </c:catAx>
      <c:valAx>
        <c:axId val="-1599831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 smtClean="0"/>
                  <a:t>Количество ответов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599835024"/>
        <c:crosses val="autoZero"/>
        <c:crossBetween val="between"/>
      </c:valAx>
      <c:spPr>
        <a:noFill/>
        <a:ln>
          <a:solidFill>
            <a:sysClr val="windowText" lastClr="000000">
              <a:lumMod val="15000"/>
              <a:lumOff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1">
              <a:lumMod val="5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61111111111111E-2"/>
          <c:y val="1.9909901613175546E-2"/>
          <c:w val="0.98633333333333328"/>
          <c:h val="0.9760954359871684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'№50. Одиночный выбор'!$A$9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750273868882883"/>
                      <c:h val="0.54691731800345544"/>
                    </c:manualLayout>
                  </c15:layout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'№50. Одиночный выбор'!$C$8</c:f>
              <c:strCache>
                <c:ptCount val="1"/>
                <c:pt idx="0">
                  <c:v>Проценты</c:v>
                </c:pt>
              </c:strCache>
            </c:strRef>
          </c:cat>
          <c:val>
            <c:numRef>
              <c:f>'№50. Одиночный выбор'!$C$9</c:f>
              <c:numCache>
                <c:formatCode>0.00%</c:formatCode>
                <c:ptCount val="1"/>
                <c:pt idx="0">
                  <c:v>0.61699999999999999</c:v>
                </c:pt>
              </c:numCache>
            </c:numRef>
          </c:val>
        </c:ser>
        <c:ser>
          <c:idx val="1"/>
          <c:order val="1"/>
          <c:tx>
            <c:strRef>
              <c:f>'№50. Одиночный выбор'!$A$10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21495393228545"/>
                      <c:h val="0.54691731800345544"/>
                    </c:manualLayout>
                  </c15:layout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'№50. Одиночный выбор'!$C$8</c:f>
              <c:strCache>
                <c:ptCount val="1"/>
                <c:pt idx="0">
                  <c:v>Проценты</c:v>
                </c:pt>
              </c:strCache>
            </c:strRef>
          </c:cat>
          <c:val>
            <c:numRef>
              <c:f>'№50. Одиночный выбор'!$C$10</c:f>
              <c:numCache>
                <c:formatCode>0.00%</c:formatCode>
                <c:ptCount val="1"/>
                <c:pt idx="0">
                  <c:v>0.38300000000000001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-295444400"/>
        <c:axId val="-295446576"/>
      </c:barChart>
      <c:catAx>
        <c:axId val="-295444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95446576"/>
        <c:crosses val="autoZero"/>
        <c:auto val="1"/>
        <c:lblAlgn val="ctr"/>
        <c:lblOffset val="100"/>
        <c:noMultiLvlLbl val="0"/>
      </c:catAx>
      <c:valAx>
        <c:axId val="-295446576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-295444400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accent1">
              <a:lumMod val="50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Актуальность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995843405090191"/>
          <c:y val="0.22704384338380673"/>
          <c:w val="0.48757824942075589"/>
          <c:h val="0.64791804684498666"/>
        </c:manualLayout>
      </c:layout>
      <c:doughnutChart>
        <c:varyColors val="1"/>
        <c:ser>
          <c:idx val="5"/>
          <c:order val="0"/>
          <c:tx>
            <c:strRef>
              <c:f>'№1.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rgbClr val="ED7D31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5B9BD5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7.0096414759038841E-2"/>
                  <c:y val="-0.2720474784557810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10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880119291767779"/>
                      <c:h val="0.1878057454271247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1736877147781111"/>
                  <c:y val="0.2280880184771548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r">
                    <a:defRPr sz="10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339455569531326"/>
                      <c:h val="0.1645643659242900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4571327350089455"/>
                  <c:y val="-0.1356995352442351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10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817693394140787"/>
                      <c:h val="0.1923900188675579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4.5766316485503576E-2"/>
                  <c:y val="0.1094647059407611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242468406102187E-2"/>
                  <c:y val="5.09259167320351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4660040888205164E-2"/>
                  <c:y val="-6.30517023959646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040031307140625E-2"/>
                  <c:y val="-0.108980151125497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557179388566179E-2"/>
                  <c:y val="-0.118665620769661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2233400130896235E-2"/>
                  <c:y val="-0.124573945911237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4327009936766031E-2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2646793134598046E-2"/>
                  <c:y val="-0.171296296296296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0334236675700084E-3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'№1. Одиночный выбор'!$E$9:$E$11</c:f>
              <c:strCache>
                <c:ptCount val="3"/>
                <c:pt idx="0">
                  <c:v>Актуален</c:v>
                </c:pt>
                <c:pt idx="1">
                  <c:v>Не знаю</c:v>
                </c:pt>
                <c:pt idx="2">
                  <c:v>Не актуален</c:v>
                </c:pt>
              </c:strCache>
            </c:strRef>
          </c:cat>
          <c:val>
            <c:numRef>
              <c:f>'№1. Одиночный выбор'!$C$9:$C$11</c:f>
              <c:numCache>
                <c:formatCode>0.0%</c:formatCode>
                <c:ptCount val="3"/>
                <c:pt idx="0">
                  <c:v>0.82499999999999996</c:v>
                </c:pt>
                <c:pt idx="1">
                  <c:v>0.112</c:v>
                </c:pt>
                <c:pt idx="2">
                  <c:v>6.3E-2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5"/>
        <c:holeSize val="65"/>
        <c:extLst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chemeClr val="accent1">
                    <a:lumMod val="50000"/>
                  </a:schemeClr>
                </a:solidFill>
              </a:rPr>
              <a:t>Вы занимаетесь спортом СЕЙЧАС?</a:t>
            </a:r>
          </a:p>
        </c:rich>
      </c:tx>
      <c:layout>
        <c:manualLayout>
          <c:xMode val="edge"/>
          <c:yMode val="edge"/>
          <c:x val="0.1936082668743822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939156051991856"/>
          <c:y val="0.23681900826891281"/>
          <c:w val="0.50721354527780216"/>
          <c:h val="0.6433867543036218"/>
        </c:manualLayout>
      </c:layout>
      <c:doughnutChart>
        <c:varyColors val="1"/>
        <c:ser>
          <c:idx val="5"/>
          <c:order val="0"/>
          <c:tx>
            <c:strRef>
              <c:f>'№2.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spPr>
            <a:solidFill>
              <a:srgbClr val="A5A5A5"/>
            </a:solidFill>
          </c:spPr>
          <c:dPt>
            <c:idx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C000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44546A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8262698613368398"/>
                  <c:y val="5.4662696317773339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ctr">
                      <a:defRPr sz="1000" b="0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Регулярно</a:t>
                    </a:r>
                    <a:endParaRPr lang="ru-RU" baseline="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  <a:p>
                    <a:pPr algn="ctr">
                      <a:defRPr>
                        <a:solidFill>
                          <a:schemeClr val="accent1">
                            <a:lumMod val="50000"/>
                          </a:schemeClr>
                        </a:solidFill>
                      </a:defRPr>
                    </a:pPr>
                    <a:fld id="{E0F5C963-EE4C-4E2C-BA2F-45582518D858}" type="VALUE">
                      <a:rPr lang="en-US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ctr">
                    <a:defRPr sz="10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391267535769974"/>
                      <c:h val="0.2563715336350254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28855178985298602"/>
                  <c:y val="-3.679605437996998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ctr">
                      <a:defRPr sz="1000" b="0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Нерегулярно</a:t>
                    </a:r>
                    <a:endParaRPr lang="ru-RU" baseline="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  <a:p>
                    <a:pPr algn="ctr">
                      <a:defRPr>
                        <a:solidFill>
                          <a:schemeClr val="accent1">
                            <a:lumMod val="50000"/>
                          </a:schemeClr>
                        </a:solidFill>
                      </a:defRPr>
                    </a:pPr>
                    <a:fld id="{C49CB1E8-4DD2-4347-BA31-FA38EF7B6A10}" type="VALUE">
                      <a:rPr lang="en-US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ctr">
                    <a:defRPr sz="10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16780887329203"/>
                      <c:h val="0.247545531821857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7047668787177969"/>
                  <c:y val="-0.300232189333939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ctr">
                    <a:defRPr sz="10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706815654157339"/>
                      <c:h val="0.22932951267798266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4.5766316485503576E-2"/>
                  <c:y val="0.1094647059407611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242468406102187E-2"/>
                  <c:y val="5.09259167320351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4660040888205164E-2"/>
                  <c:y val="-6.30517023959646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040031307140625E-2"/>
                  <c:y val="-0.108980151125497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557179388566179E-2"/>
                  <c:y val="-0.118665620769661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2233400130896235E-2"/>
                  <c:y val="-0.124573945911237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4327009936766031E-2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2646793134598046E-2"/>
                  <c:y val="-0.171296296296296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0334236675700084E-3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'№2. Одиночный выбор'!$A$9:$A$11</c:f>
              <c:strCache>
                <c:ptCount val="3"/>
                <c:pt idx="0">
                  <c:v>Занимаюсь регулярно</c:v>
                </c:pt>
                <c:pt idx="1">
                  <c:v>Занимаюсь нерегулярно</c:v>
                </c:pt>
                <c:pt idx="2">
                  <c:v>Не занимаюсь</c:v>
                </c:pt>
              </c:strCache>
            </c:strRef>
          </c:cat>
          <c:val>
            <c:numRef>
              <c:f>'№2. Одиночный выбор'!$C$9:$C$11</c:f>
              <c:numCache>
                <c:formatCode>0.0%</c:formatCode>
                <c:ptCount val="3"/>
                <c:pt idx="0">
                  <c:v>0.46</c:v>
                </c:pt>
                <c:pt idx="1">
                  <c:v>0.44600000000000001</c:v>
                </c:pt>
                <c:pt idx="2">
                  <c:v>9.4E-2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4"/>
        <c:holeSize val="65"/>
        <c:extLst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Вы НЕ занимаетесь спортом регулярно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>
              <a:defRPr sz="1200">
                <a:solidFill>
                  <a:schemeClr val="accent1">
                    <a:lumMod val="50000"/>
                  </a:schemeClr>
                </a:solidFill>
              </a:defRPr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Вас это устраивает?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7.8928082027858726E-2"/>
          <c:y val="3.8776042479800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48519286973973"/>
          <c:y val="0.29414846624189317"/>
          <c:w val="0.4022524184133901"/>
          <c:h val="0.64443508734550836"/>
        </c:manualLayout>
      </c:layout>
      <c:doughnutChart>
        <c:varyColors val="1"/>
        <c:ser>
          <c:idx val="5"/>
          <c:order val="0"/>
          <c:tx>
            <c:strRef>
              <c:f>'№4. Одиночный выбор'!$C$8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438200083061976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noAutofit/>
                </a:bodyPr>
                <a:lstStyle/>
                <a:p>
                  <a:pPr algn="ctr">
                    <a:defRPr sz="10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103392098679232"/>
                      <c:h val="0.2953519810009054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22345477636465411"/>
                  <c:y val="1.9207562903276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noAutofit/>
                </a:bodyPr>
                <a:lstStyle/>
                <a:p>
                  <a:pPr algn="ctr">
                    <a:defRPr sz="10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192490352303187"/>
                      <c:h val="0.2517059679584824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8800612648354687E-2"/>
                  <c:y val="0.1422400068843853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766316485503576E-2"/>
                  <c:y val="0.1094647059407611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242468406102187E-2"/>
                  <c:y val="5.09259167320351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4660040888205164E-2"/>
                  <c:y val="-6.30517023959646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040031307140625E-2"/>
                  <c:y val="-0.108980151125497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557179388566179E-2"/>
                  <c:y val="-0.118665620769661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2233400130896235E-2"/>
                  <c:y val="-0.124573945911237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4327009936766031E-2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2646793134598046E-2"/>
                  <c:y val="-0.171296296296296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0334236675700084E-3"/>
                  <c:y val="-0.152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 algn="ctr">
                  <a:defRPr sz="10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'№4. Одиночный выбор'!$E$9:$E$10</c:f>
              <c:strCache>
                <c:ptCount val="2"/>
                <c:pt idx="0">
                  <c:v>Меня это НЕ устраивает</c:v>
                </c:pt>
                <c:pt idx="1">
                  <c:v>Меня всё устраивает</c:v>
                </c:pt>
              </c:strCache>
            </c:strRef>
          </c:cat>
          <c:val>
            <c:numRef>
              <c:f>'№4. Одиночный выбор'!$C$9:$C$10</c:f>
              <c:numCache>
                <c:formatCode>0.0%</c:formatCode>
                <c:ptCount val="2"/>
                <c:pt idx="0">
                  <c:v>0.88400000000000001</c:v>
                </c:pt>
                <c:pt idx="1">
                  <c:v>0.11600000000000001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  <c:extLst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0.03179</cdr:x>
      <cdr:y>0.04141</cdr:y>
    </cdr:from>
    <cdr:to>
      <cdr:x>0.10441</cdr:x>
      <cdr:y>0.17182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839" y="96811"/>
          <a:ext cx="246338" cy="304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1</a:t>
          </a:r>
          <a:endParaRPr lang="ru-RU" sz="14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0.03179</cdr:x>
      <cdr:y>0.2621</cdr:y>
    </cdr:from>
    <cdr:to>
      <cdr:x>0.10441</cdr:x>
      <cdr:y>0.39252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07839" y="612768"/>
          <a:ext cx="246338" cy="304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2</a:t>
          </a:r>
          <a:endParaRPr lang="ru-RU" sz="14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0.03179</cdr:x>
      <cdr:y>0.48466</cdr:y>
    </cdr:from>
    <cdr:to>
      <cdr:x>0.10441</cdr:x>
      <cdr:y>0.61508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07839" y="1133085"/>
          <a:ext cx="246338" cy="304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3</a:t>
          </a:r>
          <a:endParaRPr lang="ru-RU" sz="14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0.03329</cdr:x>
      <cdr:y>0.7055</cdr:y>
    </cdr:from>
    <cdr:to>
      <cdr:x>0.10591</cdr:x>
      <cdr:y>0.83591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12919" y="1649367"/>
          <a:ext cx="246338" cy="304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4</a:t>
          </a:r>
          <a:endParaRPr lang="ru-RU" sz="1400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0.91238</cdr:x>
      <cdr:y>0.00546</cdr:y>
    </cdr:from>
    <cdr:to>
      <cdr:x>1</cdr:x>
      <cdr:y>0.05287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481013" y="27584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0" dirty="0" smtClean="0">
              <a:solidFill>
                <a:srgbClr val="548235"/>
              </a:solidFill>
            </a:rPr>
            <a:t>24,9%</a:t>
          </a:r>
          <a:endParaRPr lang="ru-RU" sz="1200" b="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0.84352</cdr:x>
      <cdr:y>0.09957</cdr:y>
    </cdr:from>
    <cdr:to>
      <cdr:x>0.93114</cdr:x>
      <cdr:y>0.14698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067356" y="502927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0" dirty="0" smtClean="0">
              <a:solidFill>
                <a:srgbClr val="548235"/>
              </a:solidFill>
            </a:rPr>
            <a:t>19,0%</a:t>
          </a:r>
          <a:endParaRPr lang="ru-RU" sz="1200" b="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0.82178</cdr:x>
      <cdr:y>0.1761</cdr:y>
    </cdr:from>
    <cdr:to>
      <cdr:x>0.9094</cdr:x>
      <cdr:y>0.22351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936727" y="889465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0" dirty="0" smtClean="0">
              <a:solidFill>
                <a:srgbClr val="548235"/>
              </a:solidFill>
            </a:rPr>
            <a:t>15,8%</a:t>
          </a:r>
          <a:endParaRPr lang="ru-RU" sz="1200" b="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0.65869</cdr:x>
      <cdr:y>0.25043</cdr:y>
    </cdr:from>
    <cdr:to>
      <cdr:x>0.74631</cdr:x>
      <cdr:y>0.29785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957013" y="1264927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solidFill>
                <a:srgbClr val="548235"/>
              </a:solidFill>
            </a:rPr>
            <a:t>7</a:t>
          </a:r>
          <a:r>
            <a:rPr lang="ru-RU" sz="1200" dirty="0" smtClean="0">
              <a:solidFill>
                <a:srgbClr val="548235"/>
              </a:solidFill>
            </a:rPr>
            <a:t>,9%</a:t>
          </a:r>
          <a:endParaRPr lang="ru-RU" sz="120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0.64722</cdr:x>
      <cdr:y>0.3207</cdr:y>
    </cdr:from>
    <cdr:to>
      <cdr:x>0.73484</cdr:x>
      <cdr:y>0.36812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888070" y="1619853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FF0000"/>
              </a:solidFill>
            </a:rPr>
            <a:t>7,3%</a:t>
          </a:r>
          <a:endParaRPr lang="ru-RU" sz="12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0.62728</cdr:x>
      <cdr:y>0.40098</cdr:y>
    </cdr:from>
    <cdr:to>
      <cdr:x>0.7149</cdr:x>
      <cdr:y>0.4484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768328" y="2025345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FF0000"/>
              </a:solidFill>
            </a:rPr>
            <a:t>6,8%</a:t>
          </a:r>
          <a:endParaRPr lang="ru-RU" sz="12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0.65628</cdr:x>
      <cdr:y>0.47629</cdr:y>
    </cdr:from>
    <cdr:to>
      <cdr:x>0.7439</cdr:x>
      <cdr:y>0.52371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942499" y="2405743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FF0000"/>
              </a:solidFill>
            </a:rPr>
            <a:t>6,7%</a:t>
          </a:r>
          <a:endParaRPr lang="ru-RU" sz="12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0.5693</cdr:x>
      <cdr:y>0.54791</cdr:y>
    </cdr:from>
    <cdr:to>
      <cdr:x>0.65692</cdr:x>
      <cdr:y>0.59532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419984" y="2767483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chemeClr val="accent1">
                  <a:lumMod val="50000"/>
                </a:schemeClr>
              </a:solidFill>
            </a:rPr>
            <a:t>3,1%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0.56748</cdr:x>
      <cdr:y>0.62471</cdr:y>
    </cdr:from>
    <cdr:to>
      <cdr:x>0.65511</cdr:x>
      <cdr:y>0.67213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3409099" y="3155413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FF0000"/>
              </a:solidFill>
            </a:rPr>
            <a:t>2,4%</a:t>
          </a:r>
          <a:endParaRPr lang="ru-RU" sz="12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0.57111</cdr:x>
      <cdr:y>0.71092</cdr:y>
    </cdr:from>
    <cdr:to>
      <cdr:x>0.65873</cdr:x>
      <cdr:y>0.75833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3430870" y="3590841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chemeClr val="accent1">
                  <a:lumMod val="50000"/>
                </a:schemeClr>
              </a:solidFill>
            </a:rPr>
            <a:t>2,3%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0.53849</cdr:x>
      <cdr:y>0.77558</cdr:y>
    </cdr:from>
    <cdr:to>
      <cdr:x>0.62611</cdr:x>
      <cdr:y>0.82299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3234928" y="3917413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FF0000"/>
              </a:solidFill>
            </a:rPr>
            <a:t>1,5%</a:t>
          </a:r>
          <a:endParaRPr lang="ru-RU" sz="12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0.53306</cdr:x>
      <cdr:y>0.85747</cdr:y>
    </cdr:from>
    <cdr:to>
      <cdr:x>0.62068</cdr:x>
      <cdr:y>0.90489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3202270" y="4331070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FF0000"/>
              </a:solidFill>
            </a:rPr>
            <a:t>1,3%</a:t>
          </a:r>
          <a:endParaRPr lang="ru-RU" sz="12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0.524</cdr:x>
      <cdr:y>0.92859</cdr:y>
    </cdr:from>
    <cdr:to>
      <cdr:x>0.61162</cdr:x>
      <cdr:y>0.97601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3147842" y="4690298"/>
          <a:ext cx="526369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chemeClr val="accent1">
                  <a:lumMod val="50000"/>
                </a:schemeClr>
              </a:solidFill>
            </a:rPr>
            <a:t>1,0%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0.9096</cdr:x>
      <cdr:y>0</cdr:y>
    </cdr:from>
    <cdr:to>
      <cdr:x>1</cdr:x>
      <cdr:y>0.04836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95958" y="0"/>
          <a:ext cx="526367" cy="2446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548235"/>
              </a:solidFill>
            </a:rPr>
            <a:t>30,2</a:t>
          </a:r>
          <a:r>
            <a:rPr lang="ru-RU" sz="1200" b="0" dirty="0" smtClean="0">
              <a:solidFill>
                <a:srgbClr val="548235"/>
              </a:solidFill>
            </a:rPr>
            <a:t>%</a:t>
          </a:r>
          <a:endParaRPr lang="ru-RU" sz="1200" b="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0.89651</cdr:x>
      <cdr:y>0.15547</cdr:y>
    </cdr:from>
    <cdr:to>
      <cdr:x>0.98691</cdr:x>
      <cdr:y>0.20383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219758" y="786547"/>
          <a:ext cx="526367" cy="2446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0" dirty="0" smtClean="0">
              <a:solidFill>
                <a:srgbClr val="548235"/>
              </a:solidFill>
            </a:rPr>
            <a:t>22,0%</a:t>
          </a:r>
          <a:endParaRPr lang="ru-RU" sz="1200" b="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0.80863</cdr:x>
      <cdr:y>0.24799</cdr:y>
    </cdr:from>
    <cdr:to>
      <cdr:x>0.89904</cdr:x>
      <cdr:y>0.29635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708129" y="1254634"/>
          <a:ext cx="526367" cy="2446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548235"/>
              </a:solidFill>
            </a:rPr>
            <a:t>16</a:t>
          </a:r>
          <a:r>
            <a:rPr lang="ru-RU" sz="1200" b="0" dirty="0" smtClean="0">
              <a:solidFill>
                <a:srgbClr val="548235"/>
              </a:solidFill>
            </a:rPr>
            <a:t>,6%</a:t>
          </a:r>
          <a:endParaRPr lang="ru-RU" sz="1200" b="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0.70019</cdr:x>
      <cdr:y>0.36503</cdr:y>
    </cdr:from>
    <cdr:to>
      <cdr:x>0.7906</cdr:x>
      <cdr:y>0.41339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076758" y="1846735"/>
          <a:ext cx="526367" cy="2446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548235"/>
              </a:solidFill>
            </a:rPr>
            <a:t>10</a:t>
          </a:r>
          <a:r>
            <a:rPr lang="ru-RU" sz="1200" b="0" dirty="0" smtClean="0">
              <a:solidFill>
                <a:srgbClr val="548235"/>
              </a:solidFill>
            </a:rPr>
            <a:t>,0%</a:t>
          </a:r>
          <a:endParaRPr lang="ru-RU" sz="1200" b="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0.6628</cdr:x>
      <cdr:y>0.47582</cdr:y>
    </cdr:from>
    <cdr:to>
      <cdr:x>0.75321</cdr:x>
      <cdr:y>0.52418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859043" y="2407264"/>
          <a:ext cx="526367" cy="2446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6</a:t>
          </a:r>
          <a:r>
            <a:rPr lang="ru-RU" sz="1200" b="0" dirty="0" smtClean="0">
              <a:solidFill>
                <a:schemeClr val="accent1">
                  <a:lumMod val="50000"/>
                </a:schemeClr>
              </a:solidFill>
            </a:rPr>
            <a:t>,9%</a:t>
          </a:r>
          <a:endParaRPr lang="ru-RU" sz="1200" b="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0.60987</cdr:x>
      <cdr:y>0.58828</cdr:y>
    </cdr:from>
    <cdr:to>
      <cdr:x>0.70028</cdr:x>
      <cdr:y>0.63664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550862" y="2976224"/>
          <a:ext cx="526367" cy="2446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0" dirty="0" smtClean="0">
              <a:solidFill>
                <a:schemeClr val="accent1">
                  <a:lumMod val="50000"/>
                </a:schemeClr>
              </a:solidFill>
            </a:rPr>
            <a:t>4,3%</a:t>
          </a:r>
          <a:endParaRPr lang="ru-RU" sz="1200" b="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0.60138</cdr:x>
      <cdr:y>0.68709</cdr:y>
    </cdr:from>
    <cdr:to>
      <cdr:x>0.69178</cdr:x>
      <cdr:y>0.73545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501411" y="3476096"/>
          <a:ext cx="526367" cy="2446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3</a:t>
          </a:r>
          <a:r>
            <a:rPr lang="ru-RU" sz="1200" b="0" dirty="0" smtClean="0">
              <a:solidFill>
                <a:schemeClr val="accent1">
                  <a:lumMod val="50000"/>
                </a:schemeClr>
              </a:solidFill>
            </a:rPr>
            <a:t>,9%</a:t>
          </a:r>
          <a:endParaRPr lang="ru-RU" sz="1200" b="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0.59719</cdr:x>
      <cdr:y>0.80396</cdr:y>
    </cdr:from>
    <cdr:to>
      <cdr:x>0.68759</cdr:x>
      <cdr:y>0.85232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477027" y="4067408"/>
          <a:ext cx="526367" cy="2446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chemeClr val="accent1">
                  <a:lumMod val="50000"/>
                </a:schemeClr>
              </a:solidFill>
            </a:rPr>
            <a:t>3</a:t>
          </a:r>
          <a:r>
            <a:rPr lang="ru-RU" sz="1200" b="0" dirty="0" smtClean="0">
              <a:solidFill>
                <a:schemeClr val="accent1">
                  <a:lumMod val="50000"/>
                </a:schemeClr>
              </a:solidFill>
            </a:rPr>
            <a:t>,7%</a:t>
          </a:r>
          <a:endParaRPr lang="ru-RU" sz="1200" b="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0.58253</cdr:x>
      <cdr:y>0.91464</cdr:y>
    </cdr:from>
    <cdr:to>
      <cdr:x>0.67294</cdr:x>
      <cdr:y>0.963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391683" y="4627325"/>
          <a:ext cx="526367" cy="2446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0" dirty="0" smtClean="0">
              <a:solidFill>
                <a:schemeClr val="accent1">
                  <a:lumMod val="50000"/>
                </a:schemeClr>
              </a:solidFill>
            </a:rPr>
            <a:t>2,5%</a:t>
          </a:r>
          <a:endParaRPr lang="ru-RU" sz="1200" b="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0.73962</cdr:x>
      <cdr:y>0.7291</cdr:y>
    </cdr:from>
    <cdr:to>
      <cdr:x>0.98691</cdr:x>
      <cdr:y>0.77944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306303" y="3935690"/>
          <a:ext cx="1439793" cy="27169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+ бегаю – </a:t>
          </a:r>
          <a:r>
            <a:rPr lang="ru-RU" sz="1100" dirty="0" smtClean="0">
              <a:solidFill>
                <a:srgbClr val="FF0000"/>
              </a:solidFill>
            </a:rPr>
            <a:t>8 ответов</a:t>
          </a:r>
          <a:endParaRPr lang="ru-RU" sz="1100" dirty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0.89865</cdr:x>
      <cdr:y>0</cdr:y>
    </cdr:from>
    <cdr:to>
      <cdr:x>0.99289</cdr:x>
      <cdr:y>0.05619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48673" y="0"/>
          <a:ext cx="560952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548235"/>
              </a:solidFill>
            </a:rPr>
            <a:t>26,5%</a:t>
          </a:r>
          <a:endParaRPr lang="ru-RU" sz="120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0.86317</cdr:x>
      <cdr:y>0.15239</cdr:y>
    </cdr:from>
    <cdr:to>
      <cdr:x>0.95741</cdr:x>
      <cdr:y>0.20857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137500" y="649514"/>
          <a:ext cx="560952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548235"/>
              </a:solidFill>
            </a:rPr>
            <a:t>21,4%</a:t>
          </a:r>
          <a:endParaRPr lang="ru-RU" sz="120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0.75029</cdr:x>
      <cdr:y>0.27498</cdr:y>
    </cdr:from>
    <cdr:to>
      <cdr:x>0.84454</cdr:x>
      <cdr:y>0.33116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465681" y="1172029"/>
          <a:ext cx="560952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548235"/>
              </a:solidFill>
            </a:rPr>
            <a:t>13,1%</a:t>
          </a:r>
          <a:endParaRPr lang="ru-RU" sz="120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0.70274</cdr:x>
      <cdr:y>0.39637</cdr:y>
    </cdr:from>
    <cdr:to>
      <cdr:x>0.79699</cdr:x>
      <cdr:y>0.45256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182651" y="1689447"/>
          <a:ext cx="560952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FF0000"/>
              </a:solidFill>
            </a:rPr>
            <a:t>11,2%</a:t>
          </a:r>
          <a:endParaRPr lang="ru-RU" sz="12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0.6936</cdr:x>
      <cdr:y>0.65691</cdr:y>
    </cdr:from>
    <cdr:to>
      <cdr:x>0.78784</cdr:x>
      <cdr:y>0.7131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128223" y="2799961"/>
          <a:ext cx="560952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FF0000"/>
              </a:solidFill>
            </a:rPr>
            <a:t>8,8%</a:t>
          </a:r>
          <a:endParaRPr lang="ru-RU" sz="12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0.71554</cdr:x>
      <cdr:y>0.54199</cdr:y>
    </cdr:from>
    <cdr:to>
      <cdr:x>0.80979</cdr:x>
      <cdr:y>0.59817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258851" y="2310104"/>
          <a:ext cx="560952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548235"/>
              </a:solidFill>
            </a:rPr>
            <a:t>10,6%</a:t>
          </a:r>
          <a:endParaRPr lang="ru-RU" sz="120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0.62044</cdr:x>
      <cdr:y>0.78066</cdr:y>
    </cdr:from>
    <cdr:to>
      <cdr:x>0.71469</cdr:x>
      <cdr:y>0.83685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692795" y="3327400"/>
          <a:ext cx="560952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chemeClr val="accent1">
                  <a:lumMod val="50000"/>
                </a:schemeClr>
              </a:solidFill>
            </a:rPr>
            <a:t>4,9%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0.58203</cdr:x>
      <cdr:y>0.91515</cdr:y>
    </cdr:from>
    <cdr:to>
      <cdr:x>0.67628</cdr:x>
      <cdr:y>0.97133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464194" y="3900620"/>
          <a:ext cx="560952" cy="23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548235"/>
              </a:solidFill>
            </a:rPr>
            <a:t>3,4%</a:t>
          </a:r>
          <a:endParaRPr lang="ru-RU" sz="1200" dirty="0">
            <a:solidFill>
              <a:srgbClr val="548235"/>
            </a:solidFill>
          </a:endParaRPr>
        </a:p>
      </cdr:txBody>
    </cdr:sp>
  </cdr:relSizeAnchor>
  <cdr:relSizeAnchor xmlns:cdr="http://schemas.openxmlformats.org/drawingml/2006/chartDrawing">
    <cdr:from>
      <cdr:x>0.7581</cdr:x>
      <cdr:y>0.64261</cdr:y>
    </cdr:from>
    <cdr:to>
      <cdr:x>1</cdr:x>
      <cdr:y>0.70635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512125" y="2962663"/>
          <a:ext cx="1439793" cy="29388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+ бегаю – </a:t>
          </a:r>
          <a:r>
            <a:rPr lang="ru-RU" dirty="0" smtClean="0">
              <a:solidFill>
                <a:srgbClr val="FF0000"/>
              </a:solidFill>
            </a:rPr>
            <a:t>13</a:t>
          </a:r>
          <a:r>
            <a:rPr lang="ru-RU" sz="1100" dirty="0" smtClean="0">
              <a:solidFill>
                <a:srgbClr val="FF0000"/>
              </a:solidFill>
            </a:rPr>
            <a:t> ответов</a:t>
          </a:r>
          <a:endParaRPr lang="ru-RU" sz="1100" dirty="0">
            <a:solidFill>
              <a:srgbClr val="FF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0.61592</cdr:x>
      <cdr:y>0.56376</cdr:y>
    </cdr:from>
    <cdr:to>
      <cdr:x>0.71175</cdr:x>
      <cdr:y>0.67599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3659344" y="1391449"/>
          <a:ext cx="569387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chemeClr val="accent1">
                  <a:lumMod val="50000"/>
                </a:schemeClr>
              </a:solidFill>
            </a:rPr>
            <a:t>16,6%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0.52845</cdr:x>
      <cdr:y>0.79485</cdr:y>
    </cdr:from>
    <cdr:to>
      <cdr:x>0.61107</cdr:x>
      <cdr:y>0.90708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3139701" y="1961818"/>
          <a:ext cx="49084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chemeClr val="accent1">
                  <a:lumMod val="50000"/>
                </a:schemeClr>
              </a:solidFill>
            </a:rPr>
            <a:t>7,7%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4CF37C9-A99E-49A7-83DB-7526AADA7CC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C2A0ABB-C0B1-4537-9E10-703EEBA78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98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BB42770-0F74-41F8-84BF-C0C770979D2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84C7A34-3F40-4113-ADA2-EC55399D4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1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baseline="0" dirty="0" smtClean="0"/>
              <a:t>Приветствие</a:t>
            </a:r>
          </a:p>
          <a:p>
            <a:endParaRPr lang="ru-RU" sz="1000" dirty="0" smtClean="0"/>
          </a:p>
          <a:p>
            <a:r>
              <a:rPr lang="ru-RU" sz="1000" baseline="0" dirty="0" smtClean="0"/>
              <a:t>Цель</a:t>
            </a:r>
            <a:r>
              <a:rPr lang="ru-RU" sz="1000" dirty="0" smtClean="0"/>
              <a:t> исследования – выяснение мнения жителей о сценарии преобразования территории</a:t>
            </a:r>
            <a:endParaRPr lang="ru-RU" sz="10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74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Исследование</a:t>
            </a:r>
            <a:r>
              <a:rPr lang="ru-RU" baseline="0" dirty="0" smtClean="0"/>
              <a:t> готовилось и проводилось при методической поддержке специалистов ИДУ ИТМО</a:t>
            </a:r>
          </a:p>
          <a:p>
            <a:r>
              <a:rPr lang="ru-RU" baseline="0" dirty="0" smtClean="0"/>
              <a:t>Цели в общем – в определении (подтверждении/опровержении) как собственно необходимости решения вопроса о общедоступной инфраструктуре для спорта, так и в прояснении конкретных функций и сценариев, которые нужны на этой территории.</a:t>
            </a:r>
          </a:p>
          <a:p>
            <a:r>
              <a:rPr lang="ru-RU" baseline="0" dirty="0" smtClean="0"/>
              <a:t>Эти цели достигались решением представленных на слайде задач.</a:t>
            </a:r>
          </a:p>
          <a:p>
            <a:r>
              <a:rPr lang="ru-RU" baseline="0" dirty="0" smtClean="0"/>
              <a:t>Раскрашенные кварталы – гипотеза. Там предположению в основном проживают пользователи территории. </a:t>
            </a:r>
          </a:p>
          <a:p>
            <a:r>
              <a:rPr lang="ru-RU" dirty="0" smtClean="0"/>
              <a:t>Анкета не закрыта и мы продолжаем получать ответы. Сейчас их уже 544. Дополнительные</a:t>
            </a:r>
            <a:r>
              <a:rPr lang="ru-RU" baseline="0" dirty="0" smtClean="0"/>
              <a:t> ответы </a:t>
            </a:r>
            <a:r>
              <a:rPr lang="ru-RU" dirty="0" smtClean="0"/>
              <a:t>не попали в этот анализ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847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Три</a:t>
            </a:r>
            <a:r>
              <a:rPr lang="ru-RU" baseline="0" dirty="0" smtClean="0"/>
              <a:t> ЗУ с несколько отличными </a:t>
            </a:r>
            <a:r>
              <a:rPr lang="ru-RU" baseline="0" dirty="0" err="1" smtClean="0"/>
              <a:t>имущесвтенно</a:t>
            </a:r>
            <a:r>
              <a:rPr lang="ru-RU" baseline="0" dirty="0" smtClean="0"/>
              <a:t>-правовыми режимами. Но с взаимодополняющими видами разрешённого использования.</a:t>
            </a:r>
          </a:p>
          <a:p>
            <a:r>
              <a:rPr lang="ru-RU" baseline="0" dirty="0" smtClean="0"/>
              <a:t>Есть артефакты. Часть – неоднократно уже обсуждалась. Часть нужно учитывать.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131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Таким образом на</a:t>
            </a:r>
            <a:r>
              <a:rPr lang="ru-RU" baseline="0" dirty="0" smtClean="0"/>
              <a:t> нашей территории можно выделить 4 участка с явными отличиями с учётом комбинации двух факторов: ЗУ по кадастру и текущие сценарии использования. Исследование выделяет 4 сегмента: …</a:t>
            </a:r>
          </a:p>
          <a:p>
            <a:r>
              <a:rPr lang="ru-RU" dirty="0" smtClean="0"/>
              <a:t>Опрос</a:t>
            </a:r>
            <a:r>
              <a:rPr lang="ru-RU" baseline="0" dirty="0" smtClean="0"/>
              <a:t> учитывал именно такое разделение. </a:t>
            </a:r>
            <a:endParaRPr lang="ru-RU" dirty="0" smtClean="0"/>
          </a:p>
          <a:p>
            <a:r>
              <a:rPr lang="ru-RU" dirty="0" smtClean="0"/>
              <a:t>Посещаемость территорий участков</a:t>
            </a:r>
            <a:r>
              <a:rPr lang="ru-RU" baseline="0" dirty="0" smtClean="0"/>
              <a:t> территории жителями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47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Два</a:t>
            </a:r>
            <a:r>
              <a:rPr lang="ru-RU" baseline="0" dirty="0" smtClean="0"/>
              <a:t> канала распространения информации об опросе</a:t>
            </a:r>
            <a:endParaRPr lang="ru-RU" dirty="0" smtClean="0"/>
          </a:p>
          <a:p>
            <a:r>
              <a:rPr lang="ru-RU" dirty="0" smtClean="0"/>
              <a:t>В раскрашенных кварталах распространялись анкеты. Фактически охват больше.</a:t>
            </a:r>
          </a:p>
          <a:p>
            <a:pPr marL="185715" indent="-185715">
              <a:buFontTx/>
              <a:buChar char="-"/>
            </a:pPr>
            <a:r>
              <a:rPr lang="ru-RU" dirty="0" smtClean="0"/>
              <a:t>Сереный пр.</a:t>
            </a:r>
          </a:p>
          <a:p>
            <a:pPr marL="185715" indent="-185715">
              <a:buFontTx/>
              <a:buChar char="-"/>
            </a:pPr>
            <a:r>
              <a:rPr lang="ru-RU" dirty="0" err="1" smtClean="0"/>
              <a:t>Меньшиковский</a:t>
            </a:r>
            <a:r>
              <a:rPr lang="ru-RU" dirty="0" smtClean="0"/>
              <a:t> пр.</a:t>
            </a:r>
          </a:p>
          <a:p>
            <a:pPr marL="185715" indent="-185715">
              <a:buFontTx/>
              <a:buChar char="-"/>
            </a:pPr>
            <a:r>
              <a:rPr lang="ru-RU" dirty="0" smtClean="0"/>
              <a:t>ул. Софьи Ковалевской в различных вариациях</a:t>
            </a:r>
          </a:p>
          <a:p>
            <a:pPr marL="185715" indent="-185715">
              <a:buFontTx/>
              <a:buChar char="-"/>
            </a:pPr>
            <a:r>
              <a:rPr lang="ru-RU" dirty="0" smtClean="0"/>
              <a:t>Гражданский проспект</a:t>
            </a:r>
          </a:p>
          <a:p>
            <a:pPr marL="185715" indent="-185715">
              <a:buFontTx/>
              <a:buChar char="-"/>
            </a:pPr>
            <a:r>
              <a:rPr lang="ru-RU" dirty="0" smtClean="0"/>
              <a:t>ближе к </a:t>
            </a:r>
            <a:r>
              <a:rPr lang="ru-RU" dirty="0" err="1" smtClean="0"/>
              <a:t>Муринскому</a:t>
            </a:r>
            <a:r>
              <a:rPr lang="ru-RU" dirty="0" smtClean="0"/>
              <a:t> парку</a:t>
            </a:r>
          </a:p>
          <a:p>
            <a:pPr marL="185715" indent="-185715">
              <a:buFontTx/>
              <a:buChar char="-"/>
            </a:pPr>
            <a:r>
              <a:rPr lang="ru-RU" dirty="0" smtClean="0"/>
              <a:t>Непокорённых 49к2</a:t>
            </a:r>
          </a:p>
          <a:p>
            <a:pPr marL="185715" indent="-185715">
              <a:buFontTx/>
              <a:buChar char="-"/>
            </a:pPr>
            <a:r>
              <a:rPr lang="ru-RU" dirty="0" smtClean="0"/>
              <a:t>Пр. Культуры</a:t>
            </a:r>
          </a:p>
          <a:p>
            <a:pPr marL="185715" indent="-185715">
              <a:buFontTx/>
              <a:buChar char="-"/>
            </a:pPr>
            <a:r>
              <a:rPr lang="ru-RU" dirty="0" smtClean="0"/>
              <a:t>Удельный парк</a:t>
            </a:r>
          </a:p>
          <a:p>
            <a:r>
              <a:rPr lang="ru-RU" dirty="0" smtClean="0"/>
              <a:t>Не</a:t>
            </a:r>
            <a:r>
              <a:rPr lang="ru-RU" baseline="0" dirty="0" smtClean="0"/>
              <a:t> везде удалось рассказать всем так, как мы хотели. Мы стремились провести переговоры со всеми УК, но со всеми это получилось. И не везде мы получили ДОБРО. </a:t>
            </a:r>
          </a:p>
          <a:p>
            <a:r>
              <a:rPr lang="ru-RU" baseline="0" dirty="0" smtClean="0"/>
              <a:t>Противодействие некоторых УК и ЖСК повлияло на статистику, но не помешало достичь целей исследования.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922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Работающие</a:t>
            </a:r>
            <a:r>
              <a:rPr lang="ru-RU" baseline="0" dirty="0" smtClean="0"/>
              <a:t>. Наиболее экономически-активная часть населения (Росстат).</a:t>
            </a:r>
            <a:endParaRPr lang="ru-RU" dirty="0" smtClean="0"/>
          </a:p>
          <a:p>
            <a:r>
              <a:rPr lang="ru-RU" dirty="0" smtClean="0"/>
              <a:t>Школьники – 58,9% - 299 респондентов так ответили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522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90,6% занимаются спортом: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dirty="0" smtClean="0"/>
              <a:t>38,4% - 2…3 раза в неделю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dirty="0" smtClean="0"/>
              <a:t>23,1% – 3…4 раза в месяц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dirty="0" smtClean="0"/>
              <a:t>15,9%</a:t>
            </a:r>
            <a:r>
              <a:rPr lang="ru-RU" baseline="0" dirty="0" smtClean="0"/>
              <a:t> - каждый день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baseline="0" dirty="0" smtClean="0"/>
              <a:t>12,9% – 1…2 раза в месяц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baseline="0" dirty="0" smtClean="0"/>
              <a:t>9,9% - практически не занимаются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50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Главный</a:t>
            </a:r>
            <a:r>
              <a:rPr lang="ru-RU" baseline="0" dirty="0" smtClean="0"/>
              <a:t> </a:t>
            </a:r>
            <a:r>
              <a:rPr lang="ru-RU" dirty="0" smtClean="0"/>
              <a:t>вывод: такое пространство скорее нужно нам все, чем не нужно</a:t>
            </a:r>
          </a:p>
          <a:p>
            <a:r>
              <a:rPr lang="ru-RU" dirty="0" smtClean="0"/>
              <a:t>Будет возможность приобщать детей !</a:t>
            </a:r>
          </a:p>
          <a:p>
            <a:pPr lvl="0"/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Свои варианты: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Будет здорово, если территорию в принципе благоустроили и привели в порядок – 7 ответов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Сейчас недостаточно мест для занятий спортом, а такое пространство было бы очень кстати – 6 ответов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Для всех желающих (особенно для детей) появятся больше возможностей заниматься спортом – 4 ответа</a:t>
            </a:r>
          </a:p>
          <a:p>
            <a:endParaRPr lang="ru-RU" dirty="0" smtClean="0"/>
          </a:p>
          <a:p>
            <a:r>
              <a:rPr lang="ru-RU" dirty="0" smtClean="0"/>
              <a:t>11человек сказали ,что знают как это делать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553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Посещаемость:</a:t>
            </a:r>
          </a:p>
          <a:p>
            <a:pPr marL="185715" indent="-185715">
              <a:buFontTx/>
              <a:buChar char="-"/>
            </a:pPr>
            <a:r>
              <a:rPr lang="ru-RU" dirty="0" smtClean="0"/>
              <a:t>29,5%</a:t>
            </a:r>
            <a:r>
              <a:rPr lang="ru-RU" baseline="0" dirty="0" smtClean="0"/>
              <a:t> - 1…2раза в </a:t>
            </a:r>
            <a:r>
              <a:rPr lang="ru-RU" baseline="0" dirty="0" err="1" smtClean="0"/>
              <a:t>неделюА</a:t>
            </a:r>
            <a:endParaRPr lang="ru-RU" baseline="0" dirty="0" smtClean="0"/>
          </a:p>
          <a:p>
            <a:pPr marL="185715" indent="-185715">
              <a:buFontTx/>
              <a:buChar char="-"/>
            </a:pPr>
            <a:r>
              <a:rPr lang="ru-RU" baseline="0" dirty="0" smtClean="0"/>
              <a:t>24,6% - каждый день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22,6% - 1…2 раза в месяц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10,8% - не бываю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7,6% - 1…2 раза в полгода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4,9% - 1…2 раза в год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786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Были</a:t>
            </a:r>
            <a:r>
              <a:rPr lang="ru-RU" baseline="0" dirty="0" smtClean="0"/>
              <a:t> ещё 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Бадминтон – 2 ответа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Настольный теннис – 2 ответа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Бассейн – 2 ответа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100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Посещаемость похожа на Уч1:</a:t>
            </a:r>
          </a:p>
          <a:p>
            <a:pPr marL="185715" indent="-185715">
              <a:buFontTx/>
              <a:buChar char="-"/>
            </a:pPr>
            <a:r>
              <a:rPr lang="ru-RU" sz="1300" dirty="0"/>
              <a:t>30</a:t>
            </a:r>
            <a:r>
              <a:rPr lang="ru-RU" dirty="0" smtClean="0"/>
              <a:t>,6%</a:t>
            </a:r>
            <a:r>
              <a:rPr lang="ru-RU" baseline="0" dirty="0" smtClean="0"/>
              <a:t> - 1…2раза в неделю</a:t>
            </a:r>
          </a:p>
          <a:p>
            <a:pPr marL="185715" indent="-185715" defTabSz="990478">
              <a:buFontTx/>
              <a:buChar char="-"/>
              <a:defRPr/>
            </a:pPr>
            <a:r>
              <a:rPr lang="ru-RU" baseline="0" dirty="0" smtClean="0"/>
              <a:t>23,9% - 1…2 раза в месяц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22,8% - каждый день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8,4% - не бываю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9,3% - 1…2 раза в полгода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5,0% - 1…2 раза в год</a:t>
            </a:r>
            <a:endParaRPr lang="ru-RU" dirty="0" smtClean="0"/>
          </a:p>
          <a:p>
            <a:pPr lvl="0"/>
            <a:endParaRPr lang="ru-RU" sz="13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endParaRPr lang="ru-RU" sz="13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1300" dirty="0" err="1">
                <a:solidFill>
                  <a:schemeClr val="accent1">
                    <a:lumMod val="50000"/>
                  </a:schemeClr>
                </a:solidFill>
              </a:rPr>
              <a:t>Пейнтбольный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 клуб – явный </a:t>
            </a:r>
            <a:r>
              <a:rPr lang="ru-RU" sz="1300" dirty="0" err="1">
                <a:solidFill>
                  <a:schemeClr val="accent1">
                    <a:lumMod val="50000"/>
                  </a:schemeClr>
                </a:solidFill>
              </a:rPr>
              <a:t>разражитель</a:t>
            </a:r>
            <a:endParaRPr lang="ru-RU" sz="13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Ценность в том, что это променад</a:t>
            </a:r>
          </a:p>
          <a:p>
            <a:pPr lvl="0"/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Свои варианты что нравится: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Естественная природная среда – 5 ответов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Можно заниматься спортом (бег) – 4ответа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Удобно гулять с собакой – 3 ответа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Месторасположение – 1 ответ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Тут есть свет – 1 ответ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endParaRPr lang="ru-RU" sz="13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Свои варианты НЕ НРАВИТСЯ: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Шум и мусор от посетителей мероприятий в академии Зенит – 4 ответа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 err="1">
                <a:solidFill>
                  <a:schemeClr val="accent1">
                    <a:lumMod val="50000"/>
                  </a:schemeClr>
                </a:solidFill>
              </a:rPr>
              <a:t>Необустроеность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 и хлам вокруг </a:t>
            </a:r>
            <a:r>
              <a:rPr lang="ru-RU" sz="1300" dirty="0" err="1">
                <a:solidFill>
                  <a:schemeClr val="accent1">
                    <a:lumMod val="50000"/>
                  </a:schemeClr>
                </a:solidFill>
              </a:rPr>
              <a:t>пейнтбольного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 клуба – 3 ответа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Отсутствие оборудования улицы (урн, скамеек) – 2 ответа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Узкая дорожка – 2 ответа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Опасность встретить наркомана – 1 ответ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Опасная горка  -1 ответ</a:t>
            </a:r>
          </a:p>
          <a:p>
            <a:endParaRPr lang="ru-RU" sz="13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72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09930" y="4925407"/>
            <a:ext cx="5679440" cy="4325273"/>
          </a:xfrm>
        </p:spPr>
        <p:txBody>
          <a:bodyPr/>
          <a:lstStyle/>
          <a:p>
            <a:r>
              <a:rPr lang="ru-RU" sz="1000" b="1" dirty="0" smtClean="0">
                <a:solidFill>
                  <a:srgbClr val="FF0000"/>
                </a:solidFill>
              </a:rPr>
              <a:t>Повод</a:t>
            </a:r>
            <a:r>
              <a:rPr lang="ru-RU" sz="1000" b="1" baseline="0" dirty="0" smtClean="0">
                <a:solidFill>
                  <a:srgbClr val="FF0000"/>
                </a:solidFill>
              </a:rPr>
              <a:t> - борьба жителей </a:t>
            </a:r>
            <a:r>
              <a:rPr lang="ru-RU" sz="1000" baseline="0" dirty="0" smtClean="0"/>
              <a:t>за развитие инфраструктуры, предназначенной для занятий спортом. </a:t>
            </a:r>
          </a:p>
          <a:p>
            <a:endParaRPr lang="ru-RU" sz="1000" dirty="0"/>
          </a:p>
          <a:p>
            <a:r>
              <a:rPr lang="ru-RU" sz="1000" baseline="0" dirty="0" smtClean="0"/>
              <a:t>Текущее положение дел - плачевное. Недостаточно. Расположена там, где была задумана ещё в советское время. Ограничения доступа. Техническое состояние. </a:t>
            </a:r>
            <a:r>
              <a:rPr lang="ru-RU" sz="1000" b="1" baseline="0" dirty="0" smtClean="0">
                <a:solidFill>
                  <a:srgbClr val="FF0000"/>
                </a:solidFill>
              </a:rPr>
              <a:t>Там нельзя комфортно и безопасно заниматься спортом в принципе никому</a:t>
            </a:r>
            <a:r>
              <a:rPr lang="ru-RU" sz="1000" baseline="0" dirty="0" smtClean="0"/>
              <a:t>. Риск</a:t>
            </a:r>
            <a:r>
              <a:rPr lang="ru-RU" sz="1000" dirty="0" smtClean="0"/>
              <a:t> </a:t>
            </a:r>
            <a:r>
              <a:rPr lang="ru-RU" sz="1000" baseline="0" dirty="0" smtClean="0"/>
              <a:t>травмы.</a:t>
            </a:r>
          </a:p>
          <a:p>
            <a:endParaRPr lang="ru-RU" sz="1000" baseline="0" dirty="0" smtClean="0"/>
          </a:p>
          <a:p>
            <a:r>
              <a:rPr lang="ru-RU" sz="1000" baseline="0" dirty="0" smtClean="0"/>
              <a:t>Рядом же с Пискарёвским парком пустырь. На 2,4 Га предложено создать </a:t>
            </a:r>
            <a:r>
              <a:rPr lang="ru-RU" sz="1000" b="1" baseline="0" dirty="0" smtClean="0">
                <a:solidFill>
                  <a:srgbClr val="FF0000"/>
                </a:solidFill>
              </a:rPr>
              <a:t>общедоступное общественное пространство для занятий массовым спортом</a:t>
            </a:r>
            <a:r>
              <a:rPr lang="ru-RU" sz="1000" baseline="0" dirty="0" smtClean="0"/>
              <a:t>. 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Для всех желающих</a:t>
            </a:r>
          </a:p>
          <a:p>
            <a:pPr marL="171450" indent="-171450">
              <a:buFontTx/>
              <a:buChar char="-"/>
            </a:pPr>
            <a:r>
              <a:rPr lang="ru-RU" sz="1000" baseline="0" dirty="0" smtClean="0"/>
              <a:t>Доступ в любое</a:t>
            </a:r>
            <a:r>
              <a:rPr lang="ru-RU" sz="1000" dirty="0" smtClean="0"/>
              <a:t> время</a:t>
            </a:r>
          </a:p>
          <a:p>
            <a:pPr marL="171450" indent="-171450">
              <a:buFontTx/>
              <a:buChar char="-"/>
            </a:pPr>
            <a:r>
              <a:rPr lang="ru-RU" sz="1000" baseline="0" dirty="0" smtClean="0"/>
              <a:t>Проводить здесь время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Х</a:t>
            </a:r>
            <a:r>
              <a:rPr lang="ru-RU" sz="1000" baseline="0" dirty="0" smtClean="0"/>
              <a:t>орошее оборудование,</a:t>
            </a:r>
            <a:r>
              <a:rPr lang="ru-RU" sz="1000" dirty="0" smtClean="0"/>
              <a:t> </a:t>
            </a:r>
            <a:r>
              <a:rPr lang="ru-RU" sz="1000" baseline="0" dirty="0" smtClean="0"/>
              <a:t>комфортные условия</a:t>
            </a:r>
          </a:p>
          <a:p>
            <a:pPr marL="171450" indent="-171450">
              <a:buFontTx/>
              <a:buChar char="-"/>
            </a:pPr>
            <a:r>
              <a:rPr lang="ru-RU" sz="1000" baseline="0" dirty="0" err="1" smtClean="0"/>
              <a:t>Комьюнити</a:t>
            </a:r>
            <a:r>
              <a:rPr lang="ru-RU" sz="1000" baseline="0" dirty="0" smtClean="0"/>
              <a:t> и общение</a:t>
            </a:r>
          </a:p>
          <a:p>
            <a:pPr marL="171450" indent="-171450">
              <a:buFontTx/>
              <a:buChar char="-"/>
            </a:pPr>
            <a:r>
              <a:rPr lang="ru-RU" sz="1000" baseline="0" dirty="0" smtClean="0"/>
              <a:t>Показывать пример (и способы), и приобщать подростков и детей к здоровому активному образу жизни</a:t>
            </a:r>
          </a:p>
          <a:p>
            <a:r>
              <a:rPr lang="ru-RU" sz="1000" baseline="0" dirty="0" smtClean="0"/>
              <a:t>Парк </a:t>
            </a:r>
            <a:r>
              <a:rPr lang="ru-RU" sz="1000" baseline="0" dirty="0" err="1" smtClean="0"/>
              <a:t>по-соседству</a:t>
            </a:r>
            <a:r>
              <a:rPr lang="ru-RU" sz="1000" baseline="0" dirty="0" smtClean="0"/>
              <a:t> парк располагает. Рядом жилой комплекс (10 </a:t>
            </a:r>
            <a:r>
              <a:rPr lang="ru-RU" sz="1000" baseline="0" dirty="0" err="1" smtClean="0"/>
              <a:t>тыс</a:t>
            </a:r>
            <a:r>
              <a:rPr lang="ru-RU" sz="1000" baseline="0" dirty="0" smtClean="0"/>
              <a:t>) + кварталы (20 </a:t>
            </a:r>
            <a:r>
              <a:rPr lang="ru-RU" sz="1000" baseline="0" dirty="0" err="1" smtClean="0"/>
              <a:t>тыс</a:t>
            </a:r>
            <a:r>
              <a:rPr lang="ru-RU" sz="1000" baseline="0" dirty="0" smtClean="0"/>
              <a:t>).</a:t>
            </a:r>
            <a:r>
              <a:rPr lang="ru-RU" sz="1000" dirty="0" smtClean="0"/>
              <a:t> Радиус доступности 10 мин пешком.</a:t>
            </a:r>
            <a:r>
              <a:rPr lang="ru-RU" sz="1000" baseline="0" dirty="0" smtClean="0"/>
              <a:t> Желающих много, но возможностей в округе нет.</a:t>
            </a:r>
            <a:r>
              <a:rPr lang="ru-RU" sz="1000" dirty="0" smtClean="0"/>
              <a:t> </a:t>
            </a:r>
          </a:p>
          <a:p>
            <a:endParaRPr lang="ru-RU" sz="1000" baseline="0" dirty="0" smtClean="0"/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Общение с администрациями 1 год (на момент исследования). Ответы долгие и стабильно бессодержательные. Запредельный </a:t>
            </a:r>
            <a:r>
              <a:rPr lang="ru-RU" sz="1000" baseline="0" dirty="0" err="1" smtClean="0"/>
              <a:t>канцелярит</a:t>
            </a:r>
            <a:r>
              <a:rPr lang="ru-RU" sz="1000" dirty="0"/>
              <a:t> </a:t>
            </a:r>
            <a:r>
              <a:rPr lang="ru-RU" sz="1000" dirty="0" smtClean="0"/>
              <a:t>-</a:t>
            </a:r>
            <a:r>
              <a:rPr lang="ru-RU" sz="1000" baseline="0" dirty="0" smtClean="0"/>
              <a:t> всё у них всё хорошо, площадки типа есть (адреса на карте), молодцы (всё чинят и содержат как надо), школьный стадион.</a:t>
            </a:r>
            <a:r>
              <a:rPr lang="ru-RU" sz="1000" dirty="0" smtClean="0"/>
              <a:t> Никаких конкретных планов по существу. Очевидный вывод -</a:t>
            </a:r>
            <a:r>
              <a:rPr lang="ru-RU" sz="1000" baseline="0" dirty="0" smtClean="0"/>
              <a:t> жители просят чего-то лишнего.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baseline="0" dirty="0" smtClean="0"/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Жители были недовольны - видят то, что на фото, а проблемы никуда не делись!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baseline="0" dirty="0" smtClean="0"/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Требовалось расставить точки, обосновать очевидное. Исследование для прояснения </a:t>
            </a:r>
            <a:r>
              <a:rPr lang="ru-RU" sz="1000" dirty="0" smtClean="0"/>
              <a:t>реального положения дел:</a:t>
            </a:r>
            <a:r>
              <a:rPr lang="ru-RU" sz="1000" baseline="0" dirty="0" smtClean="0"/>
              <a:t> </a:t>
            </a:r>
            <a:r>
              <a:rPr lang="ru-RU" sz="1000" b="1" baseline="0" dirty="0" smtClean="0">
                <a:solidFill>
                  <a:srgbClr val="FF0000"/>
                </a:solidFill>
              </a:rPr>
              <a:t>нужно ли в принципе, и если нужно, то</a:t>
            </a:r>
            <a:r>
              <a:rPr lang="ru-RU" sz="1000" b="1" dirty="0" smtClean="0">
                <a:solidFill>
                  <a:srgbClr val="FF0000"/>
                </a:solidFill>
              </a:rPr>
              <a:t> что именно</a:t>
            </a:r>
            <a:endParaRPr lang="ru-RU" sz="10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05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Вопросы,</a:t>
            </a:r>
            <a:r>
              <a:rPr lang="ru-RU" b="1" baseline="0" dirty="0" smtClean="0"/>
              <a:t> за которые отвечает ПК не решены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38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Посещаемость сюда ходят постоянно, но реже</a:t>
            </a:r>
            <a:endParaRPr lang="ru-RU" baseline="0" dirty="0" smtClean="0"/>
          </a:p>
          <a:p>
            <a:r>
              <a:rPr lang="ru-RU" baseline="0" dirty="0" smtClean="0"/>
              <a:t>- 26,9% - 1…2 раза в месяц</a:t>
            </a:r>
            <a:endParaRPr lang="ru-RU" dirty="0" smtClean="0"/>
          </a:p>
          <a:p>
            <a:pPr marL="185715" indent="-185715">
              <a:buFontTx/>
              <a:buChar char="-"/>
            </a:pPr>
            <a:r>
              <a:rPr lang="ru-RU" dirty="0" smtClean="0"/>
              <a:t>25,4%</a:t>
            </a:r>
            <a:r>
              <a:rPr lang="ru-RU" baseline="0" dirty="0" smtClean="0"/>
              <a:t> - 1…2раза в неделю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18,3% - каждый день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10,3% - не бываю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11,4% - 1…2 раза в полгода</a:t>
            </a:r>
          </a:p>
          <a:p>
            <a:pPr marL="185715" indent="-185715">
              <a:buFontTx/>
              <a:buChar char="-"/>
            </a:pPr>
            <a:r>
              <a:rPr lang="ru-RU" baseline="0" dirty="0" smtClean="0"/>
              <a:t>7,8% - 1…2 раза в год</a:t>
            </a:r>
            <a:endParaRPr lang="ru-RU" dirty="0" smtClean="0"/>
          </a:p>
          <a:p>
            <a:pPr defTabSz="990478">
              <a:defRPr/>
            </a:pP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150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320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177 человек сюда ходят (33%)</a:t>
            </a:r>
          </a:p>
          <a:p>
            <a:r>
              <a:rPr lang="ru-RU" dirty="0" smtClean="0"/>
              <a:t>24,%</a:t>
            </a:r>
            <a:r>
              <a:rPr lang="ru-RU" baseline="0" dirty="0" smtClean="0"/>
              <a:t> вообще не знают о её существовании</a:t>
            </a:r>
          </a:p>
          <a:p>
            <a:endParaRPr lang="ru-RU" baseline="0" dirty="0" smtClean="0"/>
          </a:p>
          <a:p>
            <a:pPr lvl="0"/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Свои варианты ЦЕННОСТИ: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Вдохновляет на занятия спортом – 3 ответа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Месторасположение – 1 ответ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Тут можно гулять с собакой – 1 ответ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endParaRPr lang="ru-RU" sz="13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Вопросы ПК не решены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34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Спортивный</a:t>
            </a:r>
            <a:r>
              <a:rPr lang="ru-RU" baseline="0" dirty="0" smtClean="0"/>
              <a:t> функционал исследован более подробно</a:t>
            </a:r>
          </a:p>
          <a:p>
            <a:r>
              <a:rPr lang="ru-RU" baseline="0" dirty="0" smtClean="0"/>
              <a:t>Посещаемость стабильная несмотря на удалённость от маршрутов. Даже в плохую погоду сюда приходят</a:t>
            </a:r>
          </a:p>
          <a:p>
            <a:r>
              <a:rPr lang="ru-RU" baseline="0" dirty="0" smtClean="0"/>
              <a:t>Причины выбора – близость к дому, располагающая обстановка (несмотря на плачевное состояние), традиция спортивного функционала</a:t>
            </a:r>
            <a:endParaRPr lang="ru-RU" dirty="0" smtClean="0"/>
          </a:p>
          <a:p>
            <a:r>
              <a:rPr lang="ru-RU" dirty="0" smtClean="0"/>
              <a:t>Сюда приезжают специально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82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/>
              <a:t>Функционал отличается от уч. 1. Более спокойные и индивидуальные тут ближе</a:t>
            </a:r>
            <a:r>
              <a:rPr lang="ru-RU" b="0" baseline="0" dirty="0" smtClean="0"/>
              <a:t> выше</a:t>
            </a:r>
            <a:r>
              <a:rPr lang="ru-RU" b="0" dirty="0" smtClean="0"/>
              <a:t>. Необходимо</a:t>
            </a:r>
            <a:r>
              <a:rPr lang="ru-RU" b="0" baseline="0" dirty="0" smtClean="0"/>
              <a:t> учесть это. Чтобы функции взаимно дополняли друг друга</a:t>
            </a:r>
          </a:p>
          <a:p>
            <a:r>
              <a:rPr lang="ru-RU" b="0" baseline="0" dirty="0" smtClean="0"/>
              <a:t>Уч1:</a:t>
            </a:r>
          </a:p>
          <a:p>
            <a:r>
              <a:rPr lang="ru-RU" b="0" baseline="0" dirty="0" err="1" smtClean="0"/>
              <a:t>Воркаут</a:t>
            </a:r>
            <a:endParaRPr lang="ru-RU" b="0" baseline="0" dirty="0" smtClean="0"/>
          </a:p>
          <a:p>
            <a:r>
              <a:rPr lang="ru-RU" b="0" baseline="0" dirty="0" smtClean="0"/>
              <a:t>ЛФК</a:t>
            </a:r>
          </a:p>
          <a:p>
            <a:r>
              <a:rPr lang="ru-RU" b="0" baseline="0" dirty="0" smtClean="0"/>
              <a:t>Групповые тренировки</a:t>
            </a:r>
          </a:p>
          <a:p>
            <a:r>
              <a:rPr lang="ru-RU" b="0" baseline="0" dirty="0" err="1" smtClean="0"/>
              <a:t>Кроссфит</a:t>
            </a:r>
            <a:endParaRPr lang="ru-RU" b="0" baseline="0" dirty="0" smtClean="0"/>
          </a:p>
          <a:p>
            <a:r>
              <a:rPr lang="ru-RU" b="0" baseline="0" dirty="0" smtClean="0"/>
              <a:t>Снежки</a:t>
            </a:r>
          </a:p>
          <a:p>
            <a:r>
              <a:rPr lang="ru-RU" b="1" baseline="0" dirty="0" smtClean="0"/>
              <a:t>Волейбол</a:t>
            </a:r>
          </a:p>
          <a:p>
            <a:r>
              <a:rPr lang="ru-RU" b="1" baseline="0" dirty="0" smtClean="0"/>
              <a:t>Коньки</a:t>
            </a:r>
          </a:p>
          <a:p>
            <a:r>
              <a:rPr lang="ru-RU" b="1" baseline="0" dirty="0" smtClean="0"/>
              <a:t>Йога</a:t>
            </a:r>
          </a:p>
          <a:p>
            <a:r>
              <a:rPr lang="ru-RU" b="0" baseline="0" dirty="0" smtClean="0"/>
              <a:t>Баскетбол</a:t>
            </a:r>
          </a:p>
          <a:p>
            <a:r>
              <a:rPr lang="ru-RU" b="0" baseline="0" dirty="0" smtClean="0"/>
              <a:t>Силовые тренажёры</a:t>
            </a:r>
          </a:p>
          <a:p>
            <a:r>
              <a:rPr lang="ru-RU" b="0" baseline="0" dirty="0" smtClean="0"/>
              <a:t>Бег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420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141 респондент (</a:t>
            </a:r>
            <a:r>
              <a:rPr lang="ru-RU" b="1" baseline="0" dirty="0" smtClean="0"/>
              <a:t>25,9%) </a:t>
            </a:r>
            <a:r>
              <a:rPr lang="ru-RU" b="1" dirty="0" smtClean="0"/>
              <a:t>написали развёрнутые</a:t>
            </a:r>
            <a:r>
              <a:rPr lang="ru-RU" b="1" baseline="0" dirty="0" smtClean="0"/>
              <a:t> </a:t>
            </a:r>
            <a:r>
              <a:rPr lang="ru-RU" b="1" dirty="0" smtClean="0"/>
              <a:t>пожелания к территории (45 вопрос)</a:t>
            </a:r>
          </a:p>
          <a:p>
            <a:endParaRPr lang="ru-RU" b="1" dirty="0" smtClean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941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Итоги – задачи решены,</a:t>
            </a:r>
            <a:r>
              <a:rPr lang="ru-RU" b="1" baseline="0" dirty="0" smtClean="0"/>
              <a:t> цели достигнуты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83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Итоги – задачи решены,</a:t>
            </a:r>
            <a:r>
              <a:rPr lang="ru-RU" b="1" baseline="0" dirty="0" smtClean="0"/>
              <a:t> цели достигнуты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492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Итоги – задачи решены,</a:t>
            </a:r>
            <a:r>
              <a:rPr lang="ru-RU" b="1" baseline="0" dirty="0" smtClean="0"/>
              <a:t> цели достигнуты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188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/>
              <a:t>Цели исследования определили его </a:t>
            </a:r>
            <a:r>
              <a:rPr lang="ru-RU" sz="1000" dirty="0" smtClean="0"/>
              <a:t>задачи. География – 4 квартала (30 </a:t>
            </a:r>
            <a:r>
              <a:rPr lang="ru-RU" sz="1000" dirty="0" err="1" smtClean="0"/>
              <a:t>тыс</a:t>
            </a:r>
            <a:r>
              <a:rPr lang="ru-RU" sz="1000" dirty="0" smtClean="0"/>
              <a:t> жителей).</a:t>
            </a:r>
          </a:p>
          <a:p>
            <a:endParaRPr lang="ru-RU" sz="1000" dirty="0"/>
          </a:p>
          <a:p>
            <a:r>
              <a:rPr lang="ru-RU" sz="1000" baseline="0" dirty="0" smtClean="0"/>
              <a:t>До начала:</a:t>
            </a:r>
          </a:p>
          <a:p>
            <a:pPr marL="171450" indent="-171450">
              <a:buFontTx/>
              <a:buChar char="-"/>
            </a:pPr>
            <a:r>
              <a:rPr lang="ru-RU" sz="1000" baseline="0" dirty="0" smtClean="0"/>
              <a:t>анализ территории</a:t>
            </a:r>
            <a:r>
              <a:rPr lang="ru-RU" sz="1000" dirty="0" smtClean="0"/>
              <a:t> (составные части, </a:t>
            </a:r>
            <a:r>
              <a:rPr lang="ru-RU" sz="1000" baseline="0" dirty="0" smtClean="0"/>
              <a:t>имущественный и кадастровый статус, градостроительные ограничения</a:t>
            </a:r>
          </a:p>
          <a:p>
            <a:pPr marL="171450" indent="-171450">
              <a:buFontTx/>
              <a:buChar char="-"/>
            </a:pPr>
            <a:r>
              <a:rPr lang="ru-RU" sz="1000" baseline="0" dirty="0" smtClean="0"/>
              <a:t>текущий режим использования территории жителями (по наблюдениям)</a:t>
            </a:r>
          </a:p>
          <a:p>
            <a:r>
              <a:rPr lang="ru-RU" sz="1000" baseline="0" dirty="0" smtClean="0"/>
              <a:t>По результатам - </a:t>
            </a:r>
            <a:r>
              <a:rPr lang="ru-RU" sz="1000" b="1" baseline="0" dirty="0" smtClean="0">
                <a:solidFill>
                  <a:srgbClr val="FF0000"/>
                </a:solidFill>
              </a:rPr>
              <a:t>4 элемента, каждый из готовых обладает своими особенностями</a:t>
            </a:r>
            <a:r>
              <a:rPr lang="ru-RU" sz="1000" baseline="0" dirty="0" smtClean="0"/>
              <a:t>.</a:t>
            </a:r>
          </a:p>
          <a:p>
            <a:endParaRPr lang="ru-RU" sz="1000" baseline="0" dirty="0" smtClean="0"/>
          </a:p>
          <a:p>
            <a:r>
              <a:rPr lang="ru-RU" sz="1000" baseline="0" dirty="0" smtClean="0"/>
              <a:t>Методом исследования стал опрос. Специализированная электронная платформа. Анкета. Инструмент – группа ВК, ссылка с </a:t>
            </a:r>
            <a:r>
              <a:rPr lang="ru-RU" sz="1000" baseline="0" dirty="0" err="1" smtClean="0"/>
              <a:t>флаера</a:t>
            </a:r>
            <a:r>
              <a:rPr lang="ru-RU" sz="1000" baseline="0" dirty="0" smtClean="0"/>
              <a:t>. Информация об</a:t>
            </a:r>
            <a:r>
              <a:rPr lang="ru-RU" sz="1000" dirty="0" smtClean="0"/>
              <a:t> </a:t>
            </a:r>
            <a:r>
              <a:rPr lang="ru-RU" sz="1000" dirty="0" smtClean="0"/>
              <a:t>опросе – через ВК и связанные </a:t>
            </a:r>
            <a:r>
              <a:rPr lang="ru-RU" sz="1000" dirty="0" err="1" smtClean="0"/>
              <a:t>комьюнити</a:t>
            </a:r>
            <a:r>
              <a:rPr lang="ru-RU" sz="1000" dirty="0" smtClean="0"/>
              <a:t>, </a:t>
            </a:r>
            <a:r>
              <a:rPr lang="ru-RU" sz="1000" dirty="0" err="1" smtClean="0"/>
              <a:t>ф</a:t>
            </a:r>
            <a:r>
              <a:rPr lang="ru-RU" sz="1000" baseline="0" dirty="0" err="1" smtClean="0"/>
              <a:t>лаеры</a:t>
            </a:r>
            <a:r>
              <a:rPr lang="ru-RU" sz="1000" baseline="0" dirty="0" smtClean="0"/>
              <a:t> в жилых домах и в проходных местах.  Срок - 7 недель.</a:t>
            </a:r>
          </a:p>
          <a:p>
            <a:endParaRPr lang="ru-RU" sz="1000" baseline="0" dirty="0" smtClean="0"/>
          </a:p>
          <a:p>
            <a:r>
              <a:rPr lang="ru-RU" sz="1000" baseline="0" dirty="0" smtClean="0"/>
              <a:t>По завершении опроса – видеотрансляция. Обработка, анализ, отчёт. Всё выложено в свободном доступе в интернете со всеми исходными фалами статистики.</a:t>
            </a:r>
          </a:p>
          <a:p>
            <a:endParaRPr lang="ru-RU" sz="1000" baseline="0" dirty="0" smtClean="0"/>
          </a:p>
          <a:p>
            <a:r>
              <a:rPr lang="ru-RU" sz="1000" baseline="0" dirty="0" smtClean="0"/>
              <a:t>Итоговый отчёт был представлен администрации Калининского района в декабре 2023.</a:t>
            </a: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022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Процент ответов по вопросу 7 (К</a:t>
            </a:r>
            <a:r>
              <a:rPr lang="ru-RU" sz="1300" dirty="0"/>
              <a:t>ак бы Вы определили своё отношение к тому, чтобы рядом с местом, где Вы живёте, появилось общественное пространство, где можно заниматься спортом на свежем воздухе самостоятельно, в любое время и бесплатно?)</a:t>
            </a:r>
            <a:endParaRPr lang="en-US" sz="1300" dirty="0"/>
          </a:p>
          <a:p>
            <a:r>
              <a:rPr lang="ru-RU" sz="1300" dirty="0"/>
              <a:t>Анкета не закрыта. 541 ответ на текущий момент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679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Всего считают, что не нужно 4,3% опрошенных. Самый популярный вариант – шум и убеждённость в достаточности мест для занятий спортом. Таких всего по 6 из 536. </a:t>
            </a:r>
          </a:p>
          <a:p>
            <a:r>
              <a:rPr lang="ru-RU" dirty="0" smtClean="0"/>
              <a:t>Напомню при этом, что без малого 90%</a:t>
            </a:r>
            <a:r>
              <a:rPr lang="ru-RU" baseline="0" dirty="0" smtClean="0"/>
              <a:t> ситуацией с занятиями спортом не удовлетворены. А 61 не хватает времени, и 48% не считает, что есть возможность рядом с домом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496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Посещаемость территорий участков</a:t>
            </a:r>
            <a:r>
              <a:rPr lang="ru-RU" baseline="0" dirty="0" smtClean="0"/>
              <a:t> нашей территории жителями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588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 smtClean="0"/>
              <a:t>Что получилось</a:t>
            </a:r>
          </a:p>
          <a:p>
            <a:endParaRPr lang="ru-RU" sz="1000" dirty="0" smtClean="0"/>
          </a:p>
          <a:p>
            <a:r>
              <a:rPr lang="ru-RU" sz="1000" dirty="0" smtClean="0"/>
              <a:t>Статистика участия: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Территория существенно больше, чем предполагалось (не всё показано, ответы из соседних районов)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Больше всего из соседнего ЖК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Каналы поступления ответов равнозначны </a:t>
            </a:r>
            <a:endParaRPr lang="ru-RU" sz="1000" dirty="0" smtClean="0"/>
          </a:p>
          <a:p>
            <a:pPr marL="171450" indent="-171450">
              <a:buFontTx/>
              <a:buChar char="-"/>
            </a:pPr>
            <a:r>
              <a:rPr lang="ru-RU" sz="1000" baseline="0" dirty="0" smtClean="0"/>
              <a:t>Половозрастная структура. Занятость. Дети.</a:t>
            </a:r>
          </a:p>
          <a:p>
            <a:endParaRPr lang="ru-RU" sz="1000" baseline="0" dirty="0" smtClean="0"/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90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 smtClean="0"/>
              <a:t>Содержательная информация по вопросу «Нужно ли?»</a:t>
            </a:r>
            <a:r>
              <a:rPr lang="ru-RU" sz="1000" baseline="0" dirty="0" smtClean="0"/>
              <a:t>.</a:t>
            </a:r>
          </a:p>
          <a:p>
            <a:endParaRPr lang="ru-RU" sz="1000" baseline="0" dirty="0" smtClean="0"/>
          </a:p>
          <a:p>
            <a:r>
              <a:rPr lang="ru-RU" sz="1000" baseline="0" dirty="0" smtClean="0"/>
              <a:t>Высокая актуальность вопроса в принципе. 90% тех ,кто считает это актуальным, занимается. </a:t>
            </a:r>
            <a:r>
              <a:rPr lang="ru-RU" sz="1000" baseline="0" dirty="0" err="1" smtClean="0"/>
              <a:t>Шеврончики</a:t>
            </a:r>
            <a:r>
              <a:rPr lang="ru-RU" sz="1000" baseline="0" dirty="0" smtClean="0"/>
              <a:t> - показывают кто отвечал вопрос (пояснить).</a:t>
            </a:r>
          </a:p>
          <a:p>
            <a:endParaRPr lang="ru-RU" sz="1000" baseline="0" dirty="0" smtClean="0"/>
          </a:p>
          <a:p>
            <a:r>
              <a:rPr lang="ru-RU" sz="1000" b="1" baseline="0" dirty="0" smtClean="0">
                <a:solidFill>
                  <a:srgbClr val="FF0000"/>
                </a:solidFill>
              </a:rPr>
              <a:t>Практически все,</a:t>
            </a:r>
            <a:r>
              <a:rPr lang="ru-RU" sz="1000" b="1" dirty="0" smtClean="0">
                <a:solidFill>
                  <a:srgbClr val="FF0000"/>
                </a:solidFill>
              </a:rPr>
              <a:t> у кого не получается делать то ,что актуально, </a:t>
            </a:r>
            <a:r>
              <a:rPr lang="ru-RU" sz="1000" b="1" baseline="0" dirty="0" smtClean="0">
                <a:solidFill>
                  <a:srgbClr val="FF0000"/>
                </a:solidFill>
              </a:rPr>
              <a:t>недовольны положением дел! </a:t>
            </a:r>
          </a:p>
          <a:p>
            <a:endParaRPr lang="ru-RU" sz="1000" dirty="0"/>
          </a:p>
          <a:p>
            <a:r>
              <a:rPr lang="ru-RU" sz="1000" baseline="0" dirty="0" smtClean="0"/>
              <a:t>Причины почему не получается. Статистика о том где люди предпочитает проводить время занимаясь спортом в привязке к сезонам.</a:t>
            </a:r>
          </a:p>
          <a:p>
            <a:endParaRPr lang="ru-RU" sz="1000" baseline="0" dirty="0" smtClean="0"/>
          </a:p>
          <a:p>
            <a:r>
              <a:rPr lang="ru-RU" sz="1000" baseline="0" dirty="0" smtClean="0"/>
              <a:t>Ответ о необходимости очевиден. На вопрос отвечали все респонденты. Мотивы почему люди так считают.</a:t>
            </a: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0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 smtClean="0"/>
              <a:t>Характеристика для </a:t>
            </a:r>
            <a:r>
              <a:rPr lang="ru-RU" sz="1000" dirty="0"/>
              <a:t>каждого элемента. </a:t>
            </a:r>
          </a:p>
          <a:p>
            <a:endParaRPr lang="ru-RU" sz="1000" dirty="0" smtClean="0"/>
          </a:p>
          <a:p>
            <a:r>
              <a:rPr lang="ru-RU" sz="1000" dirty="0" smtClean="0"/>
              <a:t>Что из себя представляет территория с точки зрения людей. И что здесь людям нужно.</a:t>
            </a:r>
          </a:p>
          <a:p>
            <a:endParaRPr lang="ru-RU" sz="1000" baseline="0" dirty="0" smtClean="0"/>
          </a:p>
          <a:p>
            <a:r>
              <a:rPr lang="ru-RU" sz="1000" dirty="0" smtClean="0"/>
              <a:t>Первое</a:t>
            </a:r>
            <a:r>
              <a:rPr lang="ru-RU" sz="100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Текущий режим использования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Проблемы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Ценности</a:t>
            </a:r>
          </a:p>
          <a:p>
            <a:r>
              <a:rPr lang="ru-RU" sz="1000" dirty="0" smtClean="0"/>
              <a:t>Делается вывод на основании этих данных.</a:t>
            </a:r>
          </a:p>
          <a:p>
            <a:endParaRPr lang="ru-RU" sz="1000" dirty="0"/>
          </a:p>
          <a:p>
            <a:r>
              <a:rPr lang="ru-RU" sz="1000" dirty="0" smtClean="0"/>
              <a:t>Что хотят -</a:t>
            </a:r>
            <a:r>
              <a:rPr lang="ru-RU" sz="1000" dirty="0" smtClean="0"/>
              <a:t> набор функций с оценкой: нужно/не помешает/не нужно. Ранжирование – понятно что востребовано, а что нет.</a:t>
            </a:r>
          </a:p>
          <a:p>
            <a:endParaRPr lang="ru-RU" sz="1000" dirty="0" smtClean="0"/>
          </a:p>
          <a:p>
            <a:r>
              <a:rPr lang="ru-RU" sz="1000" dirty="0" smtClean="0"/>
              <a:t>Как итог – есть концепт базовых сценариев, которые на самом деле НУЖНЫ людям.</a:t>
            </a:r>
          </a:p>
          <a:p>
            <a:endParaRPr lang="ru-RU" sz="1000" dirty="0"/>
          </a:p>
          <a:p>
            <a:r>
              <a:rPr lang="ru-RU" sz="1000" b="1" dirty="0" smtClean="0">
                <a:solidFill>
                  <a:srgbClr val="FF0000"/>
                </a:solidFill>
              </a:rPr>
              <a:t>Тем самым создаётся жизнеспособная функциональная программа, но основании которой нужно разрабатывать сценарии будущего использования, планировочные и архитектурные концепции для реализации.</a:t>
            </a:r>
            <a:endParaRPr lang="ru-RU" sz="1000" b="1" baseline="0" dirty="0" smtClean="0">
              <a:solidFill>
                <a:srgbClr val="FF0000"/>
              </a:solidFill>
            </a:endParaRP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006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sz="1000" baseline="0" dirty="0" smtClean="0"/>
              <a:t>Поднятая проблема - это именно проблема для людей и её надо решать</a:t>
            </a:r>
          </a:p>
          <a:p>
            <a:pPr marL="228600" indent="-228600">
              <a:buAutoNum type="arabicPeriod"/>
            </a:pPr>
            <a:endParaRPr lang="ru-RU" sz="1000" baseline="0" dirty="0" smtClean="0"/>
          </a:p>
          <a:p>
            <a:pPr marL="228600" indent="-228600">
              <a:buAutoNum type="arabicPeriod"/>
            </a:pPr>
            <a:r>
              <a:rPr lang="ru-RU" sz="1000" baseline="0" dirty="0" smtClean="0"/>
              <a:t>Люди реально хотят заниматься спортом, и у них есть существенный дефицит такой возможности</a:t>
            </a:r>
          </a:p>
          <a:p>
            <a:pPr marL="228600" indent="-228600">
              <a:buAutoNum type="arabicPeriod"/>
            </a:pPr>
            <a:endParaRPr lang="ru-RU" sz="1000" baseline="0" dirty="0" smtClean="0"/>
          </a:p>
          <a:p>
            <a:pPr marL="228600" indent="-228600">
              <a:buAutoNum type="arabicPeriod"/>
            </a:pPr>
            <a:r>
              <a:rPr lang="ru-RU" sz="1000" baseline="0" dirty="0" smtClean="0"/>
              <a:t>Создание общественное пространства для массового спорта на исследуемой территории действительно востребовано. </a:t>
            </a:r>
          </a:p>
          <a:p>
            <a:pPr marL="228600" indent="-228600">
              <a:buAutoNum type="arabicPeriod"/>
            </a:pPr>
            <a:endParaRPr lang="ru-RU" sz="1000" baseline="0" dirty="0" smtClean="0"/>
          </a:p>
          <a:p>
            <a:pPr marL="228600" indent="-228600">
              <a:buAutoNum type="arabicPeriod"/>
            </a:pPr>
            <a:r>
              <a:rPr lang="ru-RU" sz="1000" baseline="0" dirty="0" smtClean="0"/>
              <a:t>Понятно что именно нужно</a:t>
            </a:r>
            <a:r>
              <a:rPr lang="ru-RU" sz="1000" dirty="0" smtClean="0"/>
              <a:t> на территории</a:t>
            </a:r>
            <a:r>
              <a:rPr lang="ru-RU" sz="1000" baseline="0" dirty="0" smtClean="0"/>
              <a:t>. </a:t>
            </a:r>
          </a:p>
          <a:p>
            <a:pPr marL="228600" indent="-228600">
              <a:buAutoNum type="arabicPeriod"/>
            </a:pPr>
            <a:endParaRPr lang="ru-RU" sz="1000" dirty="0"/>
          </a:p>
          <a:p>
            <a:r>
              <a:rPr lang="ru-RU" sz="1000" b="1" dirty="0">
                <a:solidFill>
                  <a:srgbClr val="FF0000"/>
                </a:solidFill>
              </a:rPr>
              <a:t>38 ответов о про готовность организовывать занятия для всех желающих</a:t>
            </a:r>
          </a:p>
          <a:p>
            <a:pPr marL="228600" indent="-228600">
              <a:buAutoNum type="arabicPeriod"/>
            </a:pPr>
            <a:endParaRPr lang="ru-RU" sz="1000" baseline="0" dirty="0" smtClean="0"/>
          </a:p>
          <a:p>
            <a:pPr marL="0" indent="0">
              <a:buNone/>
            </a:pPr>
            <a:r>
              <a:rPr lang="ru-RU" sz="1000" baseline="0" dirty="0" smtClean="0"/>
              <a:t>Собственно что делать с этим дальше показано вот тут.</a:t>
            </a:r>
          </a:p>
          <a:p>
            <a:pPr marL="0" indent="0">
              <a:buNone/>
            </a:pPr>
            <a:endParaRPr lang="ru-RU" sz="10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46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 smtClean="0"/>
              <a:t>Ничего нового не придумали. Есть методики, Минстроя (приказ 913 от 202 года – рекомендации)</a:t>
            </a:r>
          </a:p>
          <a:p>
            <a:endParaRPr lang="ru-RU" sz="1000" dirty="0" smtClean="0"/>
          </a:p>
          <a:p>
            <a:r>
              <a:rPr lang="ru-RU" sz="1000" dirty="0" smtClean="0"/>
              <a:t>Благодарности</a:t>
            </a:r>
          </a:p>
          <a:p>
            <a:endParaRPr lang="ru-RU" sz="1000" baseline="0" dirty="0" smtClean="0"/>
          </a:p>
          <a:p>
            <a:r>
              <a:rPr lang="ru-RU" sz="1000" baseline="0" dirty="0" smtClean="0"/>
              <a:t>Спасибо за внимание</a:t>
            </a: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823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Исследование</a:t>
            </a:r>
            <a:r>
              <a:rPr lang="ru-RU" baseline="0" dirty="0" smtClean="0"/>
              <a:t> проводилось при помощи специалистов ИДУ ИТМО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7A34-3F40-4113-ADA2-EC55399D4D6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50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8573-586F-42B2-8079-1CC31876B5B5}" type="datetime1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09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0F0-A7FD-4B75-BDB2-2A68E54504FD}" type="datetime1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8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397C-D44C-4A57-9E42-5C94B98F71C8}" type="datetime1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0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8CDC-C7D1-4A87-8250-6B88954DC5BC}" type="datetime1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016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119-2329-4A4D-A01D-5BF4740089CA}" type="datetime1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9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23D19-4430-4B9D-A154-C964D7E2E961}" type="datetime1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4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C50-0782-4F50-89B4-D65F4356C912}" type="datetime1">
              <a:rPr lang="ru-RU" smtClean="0"/>
              <a:t>21.01.2025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22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DFB8-6842-462B-B047-45CDA0DB1864}" type="datetime1">
              <a:rPr lang="ru-RU" smtClean="0"/>
              <a:t>21.01.2025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3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72129-9BC7-4EC9-9ABF-CD03E72B0F12}" type="datetime1">
              <a:rPr lang="ru-RU" smtClean="0"/>
              <a:t>21.01.2025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81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4B10-A575-41D7-B7C5-DF4BA878C9B5}" type="datetime1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0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B6CA2-E0B2-42DE-A059-670A218010A5}" type="datetime1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30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0DF48-06C6-4137-8DD0-6FEB1FFD5C47}" type="datetime1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53ADC-464D-4CB3-A92F-07E73D5B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20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chart" Target="../charts/chart14.xml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chart" Target="../charts/chart15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chart" Target="../charts/char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5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9.xml"/><Relationship Id="rId5" Type="http://schemas.openxmlformats.org/officeDocument/2006/relationships/chart" Target="../charts/chart38.xml"/><Relationship Id="rId4" Type="http://schemas.openxmlformats.org/officeDocument/2006/relationships/chart" Target="../charts/char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3.xml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6.xml"/><Relationship Id="rId11" Type="http://schemas.openxmlformats.org/officeDocument/2006/relationships/image" Target="../media/image89.png"/><Relationship Id="rId5" Type="http://schemas.openxmlformats.org/officeDocument/2006/relationships/chart" Target="../charts/chart45.xml"/><Relationship Id="rId10" Type="http://schemas.openxmlformats.org/officeDocument/2006/relationships/image" Target="../media/image88.png"/><Relationship Id="rId4" Type="http://schemas.openxmlformats.org/officeDocument/2006/relationships/chart" Target="../charts/chart44.xml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12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chart" Target="../charts/chart5.xml"/><Relationship Id="rId5" Type="http://schemas.openxmlformats.org/officeDocument/2006/relationships/image" Target="../media/image30.png"/><Relationship Id="rId10" Type="http://schemas.openxmlformats.org/officeDocument/2006/relationships/chart" Target="../charts/chart4.xml"/><Relationship Id="rId4" Type="http://schemas.openxmlformats.org/officeDocument/2006/relationships/chart" Target="../charts/chart2.xml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Relationship Id="rId9" Type="http://schemas.openxmlformats.org/officeDocument/2006/relationships/chart" Target="../charts/char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3" Type="http://schemas.openxmlformats.org/officeDocument/2006/relationships/image" Target="../media/image49.png"/><Relationship Id="rId21" Type="http://schemas.openxmlformats.org/officeDocument/2006/relationships/image" Target="../media/image63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microsoft.com/office/2007/relationships/hdphoto" Target="../media/hdphoto3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23" Type="http://schemas.openxmlformats.org/officeDocument/2006/relationships/image" Target="../media/image64.png"/><Relationship Id="rId10" Type="http://schemas.openxmlformats.org/officeDocument/2006/relationships/image" Target="../media/image55.png"/><Relationship Id="rId19" Type="http://schemas.microsoft.com/office/2007/relationships/hdphoto" Target="../media/hdphoto4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image" Target="../media/image51.png"/><Relationship Id="rId21" Type="http://schemas.openxmlformats.org/officeDocument/2006/relationships/image" Target="../media/image65.png"/><Relationship Id="rId7" Type="http://schemas.openxmlformats.org/officeDocument/2006/relationships/image" Target="../media/image54.png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24" Type="http://schemas.openxmlformats.org/officeDocument/2006/relationships/image" Target="../media/image49.png"/><Relationship Id="rId5" Type="http://schemas.openxmlformats.org/officeDocument/2006/relationships/image" Target="../media/image53.png"/><Relationship Id="rId15" Type="http://schemas.microsoft.com/office/2007/relationships/hdphoto" Target="../media/hdphoto3.wdp"/><Relationship Id="rId23" Type="http://schemas.openxmlformats.org/officeDocument/2006/relationships/image" Target="../media/image66.png"/><Relationship Id="rId10" Type="http://schemas.openxmlformats.org/officeDocument/2006/relationships/image" Target="../media/image57.png"/><Relationship Id="rId19" Type="http://schemas.openxmlformats.org/officeDocument/2006/relationships/image" Target="../media/image6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5390" y="1409710"/>
            <a:ext cx="9786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Социокультурное исследование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между ЖК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-Парк и футбольной академией Зенит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7" r="22567" b="2752"/>
          <a:stretch/>
        </p:blipFill>
        <p:spPr>
          <a:xfrm>
            <a:off x="3817625" y="2741905"/>
            <a:ext cx="4206236" cy="2328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8" y="190500"/>
            <a:ext cx="2217420" cy="96423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1458" y="5534969"/>
            <a:ext cx="3937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Александр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Ведяков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– автор исследования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90184" y="5534969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25.01.2024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6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1" y="4972168"/>
            <a:ext cx="3438648" cy="159290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339885" y="4452756"/>
            <a:ext cx="3610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Подготовлен и проведён на платформе</a:t>
            </a:r>
          </a:p>
          <a:p>
            <a:pPr algn="ctr"/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</a:rPr>
              <a:t>Анкетолог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78594" y="4452755"/>
            <a:ext cx="262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</a:rPr>
              <a:t>Анонимизированная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анкета 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51 вопрос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624698" y="4452754"/>
            <a:ext cx="283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08.10.2023 … 26.11.2023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7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недель</a:t>
            </a:r>
          </a:p>
        </p:txBody>
      </p:sp>
      <p:grpSp>
        <p:nvGrpSpPr>
          <p:cNvPr id="23" name="Группа 22"/>
          <p:cNvGrpSpPr>
            <a:grpSpLocks noChangeAspect="1"/>
          </p:cNvGrpSpPr>
          <p:nvPr/>
        </p:nvGrpSpPr>
        <p:grpSpPr>
          <a:xfrm>
            <a:off x="8322906" y="4962361"/>
            <a:ext cx="3438000" cy="1602710"/>
            <a:chOff x="7000797" y="3798332"/>
            <a:chExt cx="4195882" cy="1724672"/>
          </a:xfrm>
          <a:solidFill>
            <a:schemeClr val="bg1"/>
          </a:solidFill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/>
            <a:srcRect t="6272" b="9264"/>
            <a:stretch/>
          </p:blipFill>
          <p:spPr>
            <a:xfrm>
              <a:off x="7000797" y="3798332"/>
              <a:ext cx="4195882" cy="1724672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>
              <a:off x="8721969" y="4736123"/>
              <a:ext cx="187569" cy="0"/>
            </a:xfrm>
            <a:prstGeom prst="line">
              <a:avLst/>
            </a:prstGeom>
            <a:grpFill/>
            <a:ln w="127000">
              <a:solidFill>
                <a:schemeClr val="accent1">
                  <a:shade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7221415" y="4923692"/>
              <a:ext cx="1688123" cy="11723"/>
            </a:xfrm>
            <a:prstGeom prst="line">
              <a:avLst/>
            </a:prstGeom>
            <a:grpFill/>
            <a:ln w="127000">
              <a:solidFill>
                <a:schemeClr val="accent1">
                  <a:shade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7221415" y="5093733"/>
              <a:ext cx="1688123" cy="11723"/>
            </a:xfrm>
            <a:prstGeom prst="line">
              <a:avLst/>
            </a:prstGeom>
            <a:grpFill/>
            <a:ln w="127000">
              <a:solidFill>
                <a:schemeClr val="accent1">
                  <a:shade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9272953" y="4548554"/>
              <a:ext cx="1688123" cy="11723"/>
            </a:xfrm>
            <a:prstGeom prst="line">
              <a:avLst/>
            </a:prstGeom>
            <a:grpFill/>
            <a:ln w="127000">
              <a:solidFill>
                <a:schemeClr val="accent1">
                  <a:shade val="50000"/>
                  <a:alpha val="44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9272952" y="4724400"/>
              <a:ext cx="1688123" cy="11723"/>
            </a:xfrm>
            <a:prstGeom prst="line">
              <a:avLst/>
            </a:prstGeom>
            <a:grpFill/>
            <a:ln w="127000">
              <a:solidFill>
                <a:schemeClr val="accent1">
                  <a:shade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9284675" y="4947854"/>
              <a:ext cx="1688123" cy="11723"/>
            </a:xfrm>
            <a:prstGeom prst="line">
              <a:avLst/>
            </a:prstGeom>
            <a:grpFill/>
            <a:ln w="127000">
              <a:solidFill>
                <a:schemeClr val="accent1">
                  <a:shade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flipV="1">
              <a:off x="9741877" y="4384427"/>
              <a:ext cx="1230921" cy="4096"/>
            </a:xfrm>
            <a:prstGeom prst="line">
              <a:avLst/>
            </a:prstGeom>
            <a:grpFill/>
            <a:ln w="127000">
              <a:solidFill>
                <a:schemeClr val="accent1">
                  <a:shade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7223690" y="5263774"/>
              <a:ext cx="454925" cy="0"/>
            </a:xfrm>
            <a:prstGeom prst="line">
              <a:avLst/>
            </a:prstGeom>
            <a:grpFill/>
            <a:ln w="127000">
              <a:solidFill>
                <a:schemeClr val="accent1">
                  <a:shade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598723" y="0"/>
            <a:ext cx="298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Методология исследования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507" y="389747"/>
            <a:ext cx="6351341" cy="1189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indent="-182563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Прояснение и оценка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потребности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общественном пространстве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спорта</a:t>
            </a:r>
          </a:p>
          <a:p>
            <a:pPr marL="182563" indent="-182563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Разработка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необходимых сценариев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будущего использования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территории</a:t>
            </a:r>
          </a:p>
          <a:p>
            <a:pPr marL="182563" indent="-182563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Определение </a:t>
            </a: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функционального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наполнения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территории </a:t>
            </a:r>
          </a:p>
          <a:p>
            <a:pPr marL="182563" indent="-182563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Выявление наиболее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значимых факторов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этой территории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3790" y="2615900"/>
            <a:ext cx="6474084" cy="1614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Задачи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выявление целевых групп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заинтересованных респондентов</a:t>
            </a: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выяснение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потребностей </a:t>
            </a: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жителей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учётом целей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преобразования</a:t>
            </a: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определение отношения </a:t>
            </a: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жителей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 будущим преобразованиям</a:t>
            </a: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описание текущих сценариев </a:t>
            </a: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использования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территории и режимов её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посещаемости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прояснение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ценностей и проблем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территории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формулирование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пожеланий </a:t>
            </a: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пользователей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 будущему функционалу территории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-1" b="4003"/>
          <a:stretch/>
        </p:blipFill>
        <p:spPr>
          <a:xfrm>
            <a:off x="4374427" y="4969449"/>
            <a:ext cx="3438000" cy="159562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5" name="Стрелка вправо 24"/>
          <p:cNvSpPr/>
          <p:nvPr/>
        </p:nvSpPr>
        <p:spPr>
          <a:xfrm rot="5400000">
            <a:off x="2403805" y="1079062"/>
            <a:ext cx="670998" cy="211661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6701524" y="656604"/>
            <a:ext cx="4987505" cy="3728403"/>
            <a:chOff x="5065965" y="-7620"/>
            <a:chExt cx="9173980" cy="685800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5965" y="-7620"/>
              <a:ext cx="9173980" cy="6858000"/>
            </a:xfrm>
            <a:prstGeom prst="rect">
              <a:avLst/>
            </a:prstGeom>
          </p:spPr>
        </p:pic>
        <p:grpSp>
          <p:nvGrpSpPr>
            <p:cNvPr id="28" name="Группа 27"/>
            <p:cNvGrpSpPr/>
            <p:nvPr/>
          </p:nvGrpSpPr>
          <p:grpSpPr>
            <a:xfrm>
              <a:off x="5865341" y="81371"/>
              <a:ext cx="7323749" cy="6426109"/>
              <a:chOff x="5865341" y="81371"/>
              <a:chExt cx="7323749" cy="6426109"/>
            </a:xfrm>
          </p:grpSpPr>
          <p:sp>
            <p:nvSpPr>
              <p:cNvPr id="29" name="Полилиния 28"/>
              <p:cNvSpPr>
                <a:spLocks/>
              </p:cNvSpPr>
              <p:nvPr/>
            </p:nvSpPr>
            <p:spPr>
              <a:xfrm>
                <a:off x="8801099" y="2158314"/>
                <a:ext cx="1463247" cy="1895526"/>
              </a:xfrm>
              <a:custGeom>
                <a:avLst/>
                <a:gdLst>
                  <a:gd name="connsiteX0" fmla="*/ 0 w 623455"/>
                  <a:gd name="connsiteY0" fmla="*/ 606829 h 781396"/>
                  <a:gd name="connsiteX1" fmla="*/ 340822 w 623455"/>
                  <a:gd name="connsiteY1" fmla="*/ 0 h 781396"/>
                  <a:gd name="connsiteX2" fmla="*/ 623455 w 623455"/>
                  <a:gd name="connsiteY2" fmla="*/ 166255 h 781396"/>
                  <a:gd name="connsiteX3" fmla="*/ 282633 w 623455"/>
                  <a:gd name="connsiteY3" fmla="*/ 781396 h 781396"/>
                  <a:gd name="connsiteX4" fmla="*/ 0 w 623455"/>
                  <a:gd name="connsiteY4" fmla="*/ 606829 h 78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455" h="781396">
                    <a:moveTo>
                      <a:pt x="0" y="606829"/>
                    </a:moveTo>
                    <a:lnTo>
                      <a:pt x="340822" y="0"/>
                    </a:lnTo>
                    <a:lnTo>
                      <a:pt x="623455" y="166255"/>
                    </a:lnTo>
                    <a:lnTo>
                      <a:pt x="282633" y="781396"/>
                    </a:lnTo>
                    <a:lnTo>
                      <a:pt x="0" y="606829"/>
                    </a:lnTo>
                    <a:close/>
                  </a:path>
                </a:pathLst>
              </a:custGeom>
              <a:solidFill>
                <a:srgbClr val="4F81BD">
                  <a:alpha val="60000"/>
                </a:srgbClr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олилиния 29"/>
              <p:cNvSpPr>
                <a:spLocks noChangeAspect="1"/>
              </p:cNvSpPr>
              <p:nvPr/>
            </p:nvSpPr>
            <p:spPr>
              <a:xfrm>
                <a:off x="8189791" y="81371"/>
                <a:ext cx="4999299" cy="3384142"/>
              </a:xfrm>
              <a:custGeom>
                <a:avLst/>
                <a:gdLst>
                  <a:gd name="connsiteX0" fmla="*/ 0 w 2161309"/>
                  <a:gd name="connsiteY0" fmla="*/ 498763 h 1463040"/>
                  <a:gd name="connsiteX1" fmla="*/ 274320 w 2161309"/>
                  <a:gd name="connsiteY1" fmla="*/ 0 h 1463040"/>
                  <a:gd name="connsiteX2" fmla="*/ 2161309 w 2161309"/>
                  <a:gd name="connsiteY2" fmla="*/ 955963 h 1463040"/>
                  <a:gd name="connsiteX3" fmla="*/ 1995054 w 2161309"/>
                  <a:gd name="connsiteY3" fmla="*/ 1255222 h 1463040"/>
                  <a:gd name="connsiteX4" fmla="*/ 1820487 w 2161309"/>
                  <a:gd name="connsiteY4" fmla="*/ 1413163 h 1463040"/>
                  <a:gd name="connsiteX5" fmla="*/ 1596043 w 2161309"/>
                  <a:gd name="connsiteY5" fmla="*/ 1463040 h 1463040"/>
                  <a:gd name="connsiteX6" fmla="*/ 0 w 2161309"/>
                  <a:gd name="connsiteY6" fmla="*/ 498763 h 146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1309" h="1463040">
                    <a:moveTo>
                      <a:pt x="0" y="498763"/>
                    </a:moveTo>
                    <a:lnTo>
                      <a:pt x="274320" y="0"/>
                    </a:lnTo>
                    <a:lnTo>
                      <a:pt x="2161309" y="955963"/>
                    </a:lnTo>
                    <a:lnTo>
                      <a:pt x="1995054" y="1255222"/>
                    </a:lnTo>
                    <a:lnTo>
                      <a:pt x="1820487" y="1413163"/>
                    </a:lnTo>
                    <a:lnTo>
                      <a:pt x="1596043" y="1463040"/>
                    </a:lnTo>
                    <a:lnTo>
                      <a:pt x="0" y="498763"/>
                    </a:lnTo>
                    <a:close/>
                  </a:path>
                </a:pathLst>
              </a:custGeom>
              <a:solidFill>
                <a:srgbClr val="C0504D">
                  <a:alpha val="60000"/>
                </a:srgb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олилиния 30"/>
              <p:cNvSpPr>
                <a:spLocks/>
              </p:cNvSpPr>
              <p:nvPr/>
            </p:nvSpPr>
            <p:spPr>
              <a:xfrm>
                <a:off x="6850380" y="1337310"/>
                <a:ext cx="2674620" cy="3200400"/>
              </a:xfrm>
              <a:custGeom>
                <a:avLst/>
                <a:gdLst>
                  <a:gd name="connsiteX0" fmla="*/ 0 w 1197033"/>
                  <a:gd name="connsiteY0" fmla="*/ 1205346 h 1404851"/>
                  <a:gd name="connsiteX1" fmla="*/ 598516 w 1197033"/>
                  <a:gd name="connsiteY1" fmla="*/ 0 h 1404851"/>
                  <a:gd name="connsiteX2" fmla="*/ 1197033 w 1197033"/>
                  <a:gd name="connsiteY2" fmla="*/ 332509 h 1404851"/>
                  <a:gd name="connsiteX3" fmla="*/ 665018 w 1197033"/>
                  <a:gd name="connsiteY3" fmla="*/ 1404851 h 1404851"/>
                  <a:gd name="connsiteX4" fmla="*/ 0 w 1197033"/>
                  <a:gd name="connsiteY4" fmla="*/ 1205346 h 140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033" h="1404851">
                    <a:moveTo>
                      <a:pt x="0" y="1205346"/>
                    </a:moveTo>
                    <a:lnTo>
                      <a:pt x="598516" y="0"/>
                    </a:lnTo>
                    <a:lnTo>
                      <a:pt x="1197033" y="332509"/>
                    </a:lnTo>
                    <a:lnTo>
                      <a:pt x="665018" y="1404851"/>
                    </a:lnTo>
                    <a:lnTo>
                      <a:pt x="0" y="1205346"/>
                    </a:lnTo>
                    <a:close/>
                  </a:path>
                </a:pathLst>
              </a:custGeom>
              <a:solidFill>
                <a:srgbClr val="9BBB59">
                  <a:alpha val="60000"/>
                </a:srgbClr>
              </a:solidFill>
              <a:ln>
                <a:solidFill>
                  <a:srgbClr val="9BBB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олилиния 31"/>
              <p:cNvSpPr/>
              <p:nvPr/>
            </p:nvSpPr>
            <p:spPr>
              <a:xfrm>
                <a:off x="5865341" y="4160108"/>
                <a:ext cx="2405448" cy="2347372"/>
              </a:xfrm>
              <a:custGeom>
                <a:avLst/>
                <a:gdLst>
                  <a:gd name="connsiteX0" fmla="*/ 407324 w 1047404"/>
                  <a:gd name="connsiteY0" fmla="*/ 0 h 1039091"/>
                  <a:gd name="connsiteX1" fmla="*/ 1047404 w 1047404"/>
                  <a:gd name="connsiteY1" fmla="*/ 207818 h 1039091"/>
                  <a:gd name="connsiteX2" fmla="*/ 764771 w 1047404"/>
                  <a:gd name="connsiteY2" fmla="*/ 1039091 h 1039091"/>
                  <a:gd name="connsiteX3" fmla="*/ 0 w 1047404"/>
                  <a:gd name="connsiteY3" fmla="*/ 822960 h 1039091"/>
                  <a:gd name="connsiteX4" fmla="*/ 407324 w 1047404"/>
                  <a:gd name="connsiteY4" fmla="*/ 0 h 103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404" h="1039091">
                    <a:moveTo>
                      <a:pt x="407324" y="0"/>
                    </a:moveTo>
                    <a:lnTo>
                      <a:pt x="1047404" y="207818"/>
                    </a:lnTo>
                    <a:lnTo>
                      <a:pt x="764771" y="1039091"/>
                    </a:lnTo>
                    <a:lnTo>
                      <a:pt x="0" y="822960"/>
                    </a:lnTo>
                    <a:lnTo>
                      <a:pt x="407324" y="0"/>
                    </a:lnTo>
                    <a:close/>
                  </a:path>
                </a:pathLst>
              </a:custGeom>
              <a:solidFill>
                <a:srgbClr val="8064A2">
                  <a:alpha val="60000"/>
                </a:srgbClr>
              </a:solidFill>
              <a:ln>
                <a:solidFill>
                  <a:srgbClr val="8064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9056" y="3510310"/>
                <a:ext cx="952084" cy="909872"/>
              </a:xfrm>
              <a:prstGeom prst="rect">
                <a:avLst/>
              </a:prstGeom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7394983" y="376036"/>
            <a:ext cx="3461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Кварталы исследования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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30 000 жителей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75" y="587000"/>
            <a:ext cx="2737872" cy="16597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74" y="2819374"/>
            <a:ext cx="2737873" cy="1625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08" y="5017276"/>
            <a:ext cx="2737939" cy="17355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77552" y="587000"/>
            <a:ext cx="21275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КН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78:10:0005219:7094/2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Площадь 0,934 Га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Вид использования - СПОРТ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Собственность - СПб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144" y="2809869"/>
            <a:ext cx="252729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КН 78:10:0005219:7172</a:t>
            </a:r>
          </a:p>
          <a:p>
            <a:r>
              <a:rPr lang="ru-RU" sz="1200" b="0" dirty="0"/>
              <a:t>Площадь 2,629 Га </a:t>
            </a:r>
          </a:p>
          <a:p>
            <a:r>
              <a:rPr lang="ru-RU" sz="1200" b="0" dirty="0"/>
              <a:t>из них </a:t>
            </a:r>
            <a:r>
              <a:rPr lang="ru-RU" sz="1200" b="0" dirty="0" err="1"/>
              <a:t>пейнтбольный</a:t>
            </a:r>
            <a:r>
              <a:rPr lang="ru-RU" sz="1200" b="0" dirty="0"/>
              <a:t> клуб </a:t>
            </a:r>
            <a:r>
              <a:rPr lang="ru-RU" sz="1200" b="0" dirty="0">
                <a:sym typeface="Symbol" panose="05050102010706020507" pitchFamily="18" charset="2"/>
              </a:rPr>
              <a:t> </a:t>
            </a:r>
            <a:r>
              <a:rPr lang="ru-RU" sz="1200" b="0" dirty="0"/>
              <a:t>1,47 Га</a:t>
            </a:r>
          </a:p>
          <a:p>
            <a:r>
              <a:rPr lang="ru-RU" sz="1200" b="0" dirty="0"/>
              <a:t>Вид использования - СПОРТ</a:t>
            </a:r>
          </a:p>
          <a:p>
            <a:r>
              <a:rPr lang="ru-RU" sz="1200" b="0" dirty="0"/>
              <a:t>Собственность – Федеральная (?)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515" y="5011438"/>
            <a:ext cx="23490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КН 78:10:0005219:24</a:t>
            </a:r>
          </a:p>
          <a:p>
            <a:r>
              <a:rPr lang="ru-RU" sz="1200" b="0" dirty="0"/>
              <a:t>Площадь 0,17 Га (дорожка)</a:t>
            </a:r>
          </a:p>
          <a:p>
            <a:r>
              <a:rPr lang="ru-RU" sz="1200" b="0" dirty="0"/>
              <a:t>Вид использования - РЕКРЕАЦИЯ</a:t>
            </a:r>
          </a:p>
          <a:p>
            <a:r>
              <a:rPr lang="ru-RU" sz="1200" b="0" dirty="0"/>
              <a:t>Собственность – СПб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7407" y="6252004"/>
            <a:ext cx="419172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lnSpc>
                <a:spcPct val="150000"/>
              </a:lnSpc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/>
              <a:t>Всего </a:t>
            </a:r>
            <a:r>
              <a:rPr lang="ru-RU" sz="1800" dirty="0" smtClean="0">
                <a:solidFill>
                  <a:srgbClr val="FF0000"/>
                </a:solidFill>
                <a:sym typeface="Symbol" panose="05050102010706020507" pitchFamily="18" charset="2"/>
              </a:rPr>
              <a:t></a:t>
            </a:r>
            <a:r>
              <a:rPr lang="ru-RU" sz="1800" dirty="0" smtClean="0">
                <a:solidFill>
                  <a:srgbClr val="FF0000"/>
                </a:solidFill>
              </a:rPr>
              <a:t>2,4 Га </a:t>
            </a:r>
            <a:r>
              <a:rPr lang="ru-RU" sz="1800" dirty="0" smtClean="0"/>
              <a:t>(без </a:t>
            </a:r>
            <a:r>
              <a:rPr lang="ru-RU" sz="1800" dirty="0" err="1" smtClean="0"/>
              <a:t>пейнтбольного</a:t>
            </a:r>
            <a:r>
              <a:rPr lang="ru-RU" sz="1800" dirty="0" smtClean="0"/>
              <a:t> клуба)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1391" y="-76134"/>
            <a:ext cx="27161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lnSpc>
                <a:spcPct val="150000"/>
              </a:lnSpc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 sz="1800" dirty="0" smtClean="0"/>
              <a:t>Исследуемая территория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661007" y="906656"/>
            <a:ext cx="6423660" cy="5255720"/>
            <a:chOff x="3329940" y="1214232"/>
            <a:chExt cx="6423660" cy="525572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2" t="4852" r="9566" b="18512"/>
            <a:stretch/>
          </p:blipFill>
          <p:spPr>
            <a:xfrm>
              <a:off x="3329940" y="1214232"/>
              <a:ext cx="6423660" cy="52557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606166" y="2182761"/>
              <a:ext cx="1428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м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есто бывшего лютеранского кладбища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Прямая со стрелкой 15"/>
            <p:cNvCxnSpPr>
              <a:stCxn id="15" idx="1"/>
            </p:cNvCxnSpPr>
            <p:nvPr/>
          </p:nvCxnSpPr>
          <p:spPr>
            <a:xfrm flipH="1">
              <a:off x="7123430" y="2505927"/>
              <a:ext cx="482736" cy="18269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302501" y="4870489"/>
              <a:ext cx="1422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ф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рагмент противотанкового рва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Прямая со стрелкой 17"/>
            <p:cNvCxnSpPr>
              <a:stCxn id="19" idx="3"/>
            </p:cNvCxnSpPr>
            <p:nvPr/>
          </p:nvCxnSpPr>
          <p:spPr>
            <a:xfrm flipV="1">
              <a:off x="5605256" y="2523676"/>
              <a:ext cx="725314" cy="30148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096658" y="2594324"/>
              <a:ext cx="1508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200" b="1" dirty="0" smtClean="0">
                  <a:solidFill>
                    <a:schemeClr val="bg1"/>
                  </a:solidFill>
                </a:rPr>
                <a:t>трансформаторная подстанция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>
              <a:off x="5618500" y="2832461"/>
              <a:ext cx="176288" cy="1545976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stCxn id="17" idx="1"/>
            </p:cNvCxnSpPr>
            <p:nvPr/>
          </p:nvCxnSpPr>
          <p:spPr>
            <a:xfrm flipH="1" flipV="1">
              <a:off x="6570547" y="4431890"/>
              <a:ext cx="731954" cy="761765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039924" y="1266915"/>
              <a:ext cx="1398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200" b="1" dirty="0">
                  <a:solidFill>
                    <a:schemeClr val="bg1"/>
                  </a:solidFill>
                </a:rPr>
                <a:t>с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троящийся футбольный манеж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Прямая со стрелкой 22"/>
            <p:cNvCxnSpPr>
              <a:stCxn id="22" idx="3"/>
            </p:cNvCxnSpPr>
            <p:nvPr/>
          </p:nvCxnSpPr>
          <p:spPr>
            <a:xfrm flipV="1">
              <a:off x="6438648" y="1482591"/>
              <a:ext cx="863853" cy="10749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431424" y="5708875"/>
              <a:ext cx="1326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 smtClean="0">
                  <a:solidFill>
                    <a:schemeClr val="bg1"/>
                  </a:solidFill>
                </a:rPr>
                <a:t>пейнтбольный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 клуб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Прямая со стрелкой 24"/>
            <p:cNvCxnSpPr>
              <a:stCxn id="24" idx="0"/>
            </p:cNvCxnSpPr>
            <p:nvPr/>
          </p:nvCxnSpPr>
          <p:spPr>
            <a:xfrm flipH="1" flipV="1">
              <a:off x="6774180" y="5253176"/>
              <a:ext cx="320486" cy="455699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>
              <a:stCxn id="24" idx="0"/>
            </p:cNvCxnSpPr>
            <p:nvPr/>
          </p:nvCxnSpPr>
          <p:spPr>
            <a:xfrm flipH="1" flipV="1">
              <a:off x="6030719" y="5397612"/>
              <a:ext cx="1063947" cy="31126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>
              <a:stCxn id="24" idx="0"/>
            </p:cNvCxnSpPr>
            <p:nvPr/>
          </p:nvCxnSpPr>
          <p:spPr>
            <a:xfrm flipH="1" flipV="1">
              <a:off x="6363445" y="5397612"/>
              <a:ext cx="731221" cy="31126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649980" y="4657177"/>
              <a:ext cx="12651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200" b="1" dirty="0">
                  <a:solidFill>
                    <a:schemeClr val="bg1"/>
                  </a:solidFill>
                </a:rPr>
                <a:t>с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тарая спортплощадка с качелями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4922046" y="4980342"/>
              <a:ext cx="515389" cy="53647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>
              <a:stCxn id="31" idx="2"/>
            </p:cNvCxnSpPr>
            <p:nvPr/>
          </p:nvCxnSpPr>
          <p:spPr>
            <a:xfrm flipH="1">
              <a:off x="8137002" y="3854138"/>
              <a:ext cx="69240" cy="485826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606166" y="3577139"/>
              <a:ext cx="1200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</a:rPr>
                <a:t>горка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34189" y="3275402"/>
              <a:ext cx="1068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200" b="1" dirty="0">
                  <a:solidFill>
                    <a:schemeClr val="bg1"/>
                  </a:solidFill>
                </a:rPr>
                <a:t>т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епловая камера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Прямая со стрелкой 32"/>
            <p:cNvCxnSpPr>
              <a:stCxn id="32" idx="3"/>
            </p:cNvCxnSpPr>
            <p:nvPr/>
          </p:nvCxnSpPr>
          <p:spPr>
            <a:xfrm>
              <a:off x="5102711" y="3506235"/>
              <a:ext cx="366544" cy="542637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8537158" y="605512"/>
            <a:ext cx="1045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Артефакты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719829147"/>
              </p:ext>
            </p:extLst>
          </p:nvPr>
        </p:nvGraphicFramePr>
        <p:xfrm>
          <a:off x="7718592" y="2502404"/>
          <a:ext cx="4227481" cy="23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t="33610" r="34050" b="4268"/>
          <a:stretch/>
        </p:blipFill>
        <p:spPr>
          <a:xfrm>
            <a:off x="4244043" y="2111854"/>
            <a:ext cx="3323807" cy="3002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/>
          <a:stretch/>
        </p:blipFill>
        <p:spPr>
          <a:xfrm>
            <a:off x="23749" y="582416"/>
            <a:ext cx="3550507" cy="1599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16480" r="6640" b="26664"/>
          <a:stretch/>
        </p:blipFill>
        <p:spPr>
          <a:xfrm>
            <a:off x="8658915" y="582416"/>
            <a:ext cx="3494728" cy="1598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1589" r="6324" b="11782"/>
          <a:stretch/>
        </p:blipFill>
        <p:spPr>
          <a:xfrm>
            <a:off x="8658915" y="5061827"/>
            <a:ext cx="3494728" cy="1587394"/>
          </a:xfrm>
          <a:prstGeom prst="rect">
            <a:avLst/>
          </a:prstGeom>
        </p:spPr>
      </p:pic>
      <p:cxnSp>
        <p:nvCxnSpPr>
          <p:cNvPr id="14" name="Прямая со стрелкой 13"/>
          <p:cNvCxnSpPr>
            <a:endCxn id="6" idx="3"/>
          </p:cNvCxnSpPr>
          <p:nvPr/>
        </p:nvCxnSpPr>
        <p:spPr>
          <a:xfrm flipH="1" flipV="1">
            <a:off x="3574256" y="1382414"/>
            <a:ext cx="2026444" cy="1741786"/>
          </a:xfrm>
          <a:prstGeom prst="straightConnector1">
            <a:avLst/>
          </a:prstGeom>
          <a:ln w="38100">
            <a:solidFill>
              <a:srgbClr val="DE453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994400" y="1381870"/>
            <a:ext cx="2664515" cy="2014110"/>
          </a:xfrm>
          <a:prstGeom prst="straightConnector1">
            <a:avLst/>
          </a:prstGeom>
          <a:ln w="38100">
            <a:solidFill>
              <a:srgbClr val="AC3BB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8" idx="1"/>
          </p:cNvCxnSpPr>
          <p:nvPr/>
        </p:nvCxnSpPr>
        <p:spPr>
          <a:xfrm>
            <a:off x="6343650" y="4229100"/>
            <a:ext cx="2315265" cy="1626424"/>
          </a:xfrm>
          <a:prstGeom prst="straightConnector1">
            <a:avLst/>
          </a:prstGeom>
          <a:ln w="38100">
            <a:solidFill>
              <a:srgbClr val="F6FC5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57" idx="3"/>
          </p:cNvCxnSpPr>
          <p:nvPr/>
        </p:nvCxnSpPr>
        <p:spPr>
          <a:xfrm flipH="1">
            <a:off x="3574256" y="4615180"/>
            <a:ext cx="1472724" cy="1248862"/>
          </a:xfrm>
          <a:prstGeom prst="straightConnector1">
            <a:avLst/>
          </a:prstGeom>
          <a:ln w="38100">
            <a:solidFill>
              <a:srgbClr val="694B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59061" y="3280015"/>
            <a:ext cx="1001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4 участка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97308" y="2257245"/>
            <a:ext cx="2228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Посещаемость участков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0059" y="2582323"/>
            <a:ext cx="22771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</a:rPr>
              <a:t>Имущественно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-правовой статус ЗУ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по кадастровому учёту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5011" y="3599041"/>
            <a:ext cx="2246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Текущие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функциональные режимы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Правая фигурная скобка 36"/>
          <p:cNvSpPr/>
          <p:nvPr/>
        </p:nvSpPr>
        <p:spPr>
          <a:xfrm>
            <a:off x="2269465" y="2427571"/>
            <a:ext cx="279463" cy="2043442"/>
          </a:xfrm>
          <a:prstGeom prst="rightBrace">
            <a:avLst>
              <a:gd name="adj1" fmla="val 116978"/>
              <a:gd name="adj2" fmla="val 50629"/>
            </a:avLst>
          </a:prstGeom>
          <a:ln w="50800" cap="rnd">
            <a:solidFill>
              <a:schemeClr val="accent1">
                <a:lumMod val="50000"/>
              </a:schemeClr>
            </a:solidFill>
            <a:tailEnd w="sm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3785443" y="3192783"/>
            <a:ext cx="458599" cy="565014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680778" y="68792"/>
            <a:ext cx="279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Предварительный анализ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536246" y="549168"/>
            <a:ext cx="2490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Пустырь между ЖК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Академ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-Парк и футбольной академией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Зенит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транзит, прогулки, собаки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ч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асть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ЗУ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78:10:0005219:</a:t>
            </a:r>
            <a:r>
              <a:rPr lang="ru-RU" sz="1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7094</a:t>
            </a:r>
            <a:endParaRPr lang="ru-RU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74256" y="5829686"/>
            <a:ext cx="2340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Старая спортплощадка за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пейнтбольным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клубом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спорт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Часть ЗУ 78:10:0005219:</a:t>
            </a:r>
            <a:r>
              <a:rPr lang="ru-RU" sz="1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7172</a:t>
            </a:r>
            <a:endParaRPr lang="ru-RU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095354" y="544588"/>
            <a:ext cx="2674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Территория вдоль футбольной академии Зенит от пустыря до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парка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транзит,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прогулки, катание с горки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ч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асть ЗУ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78:10:0005219:</a:t>
            </a:r>
            <a:r>
              <a:rPr lang="ru-RU" sz="1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7172</a:t>
            </a:r>
            <a:endParaRPr lang="ru-RU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58567" y="5829685"/>
            <a:ext cx="2711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Дорожка вдоль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парка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от футбольной академии Зенит до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ДСИ Зенит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т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ранзит, прогулки, бег (лыжи)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Часть ЗУ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78:10:0005219:</a:t>
            </a:r>
            <a:r>
              <a:rPr lang="ru-RU" sz="1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24</a:t>
            </a:r>
            <a:endParaRPr lang="ru-RU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7248" r="7417" b="17504"/>
          <a:stretch/>
        </p:blipFill>
        <p:spPr>
          <a:xfrm>
            <a:off x="95424" y="5061827"/>
            <a:ext cx="3478832" cy="16044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33" y="1367571"/>
            <a:ext cx="663802" cy="63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13" y="1367571"/>
            <a:ext cx="657532" cy="630000"/>
          </a:xfrm>
          <a:prstGeom prst="rect">
            <a:avLst/>
          </a:prstGeom>
          <a:ln>
            <a:noFill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38" y="5239611"/>
            <a:ext cx="659012" cy="626628"/>
          </a:xfrm>
          <a:prstGeom prst="rect">
            <a:avLst/>
          </a:prstGeom>
          <a:ln>
            <a:noFill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61" y="5240032"/>
            <a:ext cx="657674" cy="63000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0988" y="-97013"/>
            <a:ext cx="8066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lnSpc>
                <a:spcPct val="150000"/>
              </a:lnSpc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/>
              <a:t>Опрос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063843943"/>
              </p:ext>
            </p:extLst>
          </p:nvPr>
        </p:nvGraphicFramePr>
        <p:xfrm>
          <a:off x="6692116" y="2809916"/>
          <a:ext cx="5435110" cy="3734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0" y="410819"/>
            <a:ext cx="6756890" cy="6423657"/>
            <a:chOff x="0" y="0"/>
            <a:chExt cx="7205749" cy="685038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l="6283" t="412"/>
            <a:stretch/>
          </p:blipFill>
          <p:spPr>
            <a:xfrm>
              <a:off x="0" y="0"/>
              <a:ext cx="7205749" cy="6850380"/>
            </a:xfrm>
            <a:prstGeom prst="rect">
              <a:avLst/>
            </a:prstGeom>
          </p:spPr>
        </p:pic>
        <p:sp>
          <p:nvSpPr>
            <p:cNvPr id="12" name="Полилиния 11"/>
            <p:cNvSpPr/>
            <p:nvPr/>
          </p:nvSpPr>
          <p:spPr>
            <a:xfrm>
              <a:off x="2786846" y="3305702"/>
              <a:ext cx="746437" cy="935533"/>
            </a:xfrm>
            <a:custGeom>
              <a:avLst/>
              <a:gdLst>
                <a:gd name="connsiteX0" fmla="*/ 0 w 623455"/>
                <a:gd name="connsiteY0" fmla="*/ 606829 h 781396"/>
                <a:gd name="connsiteX1" fmla="*/ 340822 w 623455"/>
                <a:gd name="connsiteY1" fmla="*/ 0 h 781396"/>
                <a:gd name="connsiteX2" fmla="*/ 623455 w 623455"/>
                <a:gd name="connsiteY2" fmla="*/ 166255 h 781396"/>
                <a:gd name="connsiteX3" fmla="*/ 282633 w 623455"/>
                <a:gd name="connsiteY3" fmla="*/ 781396 h 781396"/>
                <a:gd name="connsiteX4" fmla="*/ 0 w 623455"/>
                <a:gd name="connsiteY4" fmla="*/ 606829 h 78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55" h="781396">
                  <a:moveTo>
                    <a:pt x="0" y="606829"/>
                  </a:moveTo>
                  <a:lnTo>
                    <a:pt x="340822" y="0"/>
                  </a:lnTo>
                  <a:lnTo>
                    <a:pt x="623455" y="166255"/>
                  </a:lnTo>
                  <a:lnTo>
                    <a:pt x="282633" y="781396"/>
                  </a:lnTo>
                  <a:lnTo>
                    <a:pt x="0" y="606829"/>
                  </a:lnTo>
                  <a:close/>
                </a:path>
              </a:pathLst>
            </a:custGeom>
            <a:solidFill>
              <a:srgbClr val="4F81BD">
                <a:alpha val="60000"/>
              </a:srgb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2478320" y="2260692"/>
              <a:ext cx="2587645" cy="1751637"/>
            </a:xfrm>
            <a:custGeom>
              <a:avLst/>
              <a:gdLst>
                <a:gd name="connsiteX0" fmla="*/ 0 w 2161309"/>
                <a:gd name="connsiteY0" fmla="*/ 498763 h 1463040"/>
                <a:gd name="connsiteX1" fmla="*/ 274320 w 2161309"/>
                <a:gd name="connsiteY1" fmla="*/ 0 h 1463040"/>
                <a:gd name="connsiteX2" fmla="*/ 2161309 w 2161309"/>
                <a:gd name="connsiteY2" fmla="*/ 955963 h 1463040"/>
                <a:gd name="connsiteX3" fmla="*/ 1995054 w 2161309"/>
                <a:gd name="connsiteY3" fmla="*/ 1255222 h 1463040"/>
                <a:gd name="connsiteX4" fmla="*/ 1820487 w 2161309"/>
                <a:gd name="connsiteY4" fmla="*/ 1413163 h 1463040"/>
                <a:gd name="connsiteX5" fmla="*/ 1596043 w 2161309"/>
                <a:gd name="connsiteY5" fmla="*/ 1463040 h 1463040"/>
                <a:gd name="connsiteX6" fmla="*/ 0 w 2161309"/>
                <a:gd name="connsiteY6" fmla="*/ 498763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1309" h="1463040">
                  <a:moveTo>
                    <a:pt x="0" y="498763"/>
                  </a:moveTo>
                  <a:lnTo>
                    <a:pt x="274320" y="0"/>
                  </a:lnTo>
                  <a:lnTo>
                    <a:pt x="2161309" y="955963"/>
                  </a:lnTo>
                  <a:lnTo>
                    <a:pt x="1995054" y="1255222"/>
                  </a:lnTo>
                  <a:lnTo>
                    <a:pt x="1820487" y="1413163"/>
                  </a:lnTo>
                  <a:lnTo>
                    <a:pt x="1596043" y="1463040"/>
                  </a:lnTo>
                  <a:lnTo>
                    <a:pt x="0" y="498763"/>
                  </a:lnTo>
                  <a:close/>
                </a:path>
              </a:pathLst>
            </a:custGeom>
            <a:solidFill>
              <a:srgbClr val="C0504D">
                <a:alpha val="60000"/>
              </a:srgbClr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741836" y="2867793"/>
              <a:ext cx="1433158" cy="1681970"/>
            </a:xfrm>
            <a:custGeom>
              <a:avLst/>
              <a:gdLst>
                <a:gd name="connsiteX0" fmla="*/ 0 w 1197033"/>
                <a:gd name="connsiteY0" fmla="*/ 1205346 h 1404851"/>
                <a:gd name="connsiteX1" fmla="*/ 598516 w 1197033"/>
                <a:gd name="connsiteY1" fmla="*/ 0 h 1404851"/>
                <a:gd name="connsiteX2" fmla="*/ 1197033 w 1197033"/>
                <a:gd name="connsiteY2" fmla="*/ 332509 h 1404851"/>
                <a:gd name="connsiteX3" fmla="*/ 665018 w 1197033"/>
                <a:gd name="connsiteY3" fmla="*/ 1404851 h 1404851"/>
                <a:gd name="connsiteX4" fmla="*/ 0 w 1197033"/>
                <a:gd name="connsiteY4" fmla="*/ 1205346 h 140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033" h="1404851">
                  <a:moveTo>
                    <a:pt x="0" y="1205346"/>
                  </a:moveTo>
                  <a:lnTo>
                    <a:pt x="598516" y="0"/>
                  </a:lnTo>
                  <a:lnTo>
                    <a:pt x="1197033" y="332509"/>
                  </a:lnTo>
                  <a:lnTo>
                    <a:pt x="665018" y="1404851"/>
                  </a:lnTo>
                  <a:lnTo>
                    <a:pt x="0" y="1205346"/>
                  </a:lnTo>
                  <a:close/>
                </a:path>
              </a:pathLst>
            </a:custGeom>
            <a:solidFill>
              <a:srgbClr val="9BBB59">
                <a:alpha val="60000"/>
              </a:srgbClr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1264117" y="4330808"/>
              <a:ext cx="1254013" cy="1244060"/>
            </a:xfrm>
            <a:custGeom>
              <a:avLst/>
              <a:gdLst>
                <a:gd name="connsiteX0" fmla="*/ 407324 w 1047404"/>
                <a:gd name="connsiteY0" fmla="*/ 0 h 1039091"/>
                <a:gd name="connsiteX1" fmla="*/ 1047404 w 1047404"/>
                <a:gd name="connsiteY1" fmla="*/ 207818 h 1039091"/>
                <a:gd name="connsiteX2" fmla="*/ 764771 w 1047404"/>
                <a:gd name="connsiteY2" fmla="*/ 1039091 h 1039091"/>
                <a:gd name="connsiteX3" fmla="*/ 0 w 1047404"/>
                <a:gd name="connsiteY3" fmla="*/ 822960 h 1039091"/>
                <a:gd name="connsiteX4" fmla="*/ 407324 w 1047404"/>
                <a:gd name="connsiteY4" fmla="*/ 0 h 103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404" h="1039091">
                  <a:moveTo>
                    <a:pt x="407324" y="0"/>
                  </a:moveTo>
                  <a:lnTo>
                    <a:pt x="1047404" y="207818"/>
                  </a:lnTo>
                  <a:lnTo>
                    <a:pt x="764771" y="1039091"/>
                  </a:lnTo>
                  <a:lnTo>
                    <a:pt x="0" y="822960"/>
                  </a:lnTo>
                  <a:lnTo>
                    <a:pt x="407324" y="0"/>
                  </a:lnTo>
                  <a:close/>
                </a:path>
              </a:pathLst>
            </a:custGeom>
            <a:solidFill>
              <a:srgbClr val="8064A2">
                <a:alpha val="60000"/>
              </a:srgbClr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351" y="3897778"/>
              <a:ext cx="597148" cy="570673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2143" y="755458"/>
            <a:ext cx="1765944" cy="125524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42377" y="6465144"/>
            <a:ext cx="4125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Территория охвата </a:t>
            </a:r>
            <a:r>
              <a:rPr lang="ru-RU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 </a:t>
            </a:r>
            <a:r>
              <a:rPr lang="ru-RU" b="1" dirty="0">
                <a:solidFill>
                  <a:srgbClr val="FF0000"/>
                </a:solidFill>
              </a:rPr>
              <a:t>9,43 </a:t>
            </a:r>
            <a:r>
              <a:rPr lang="ru-RU" b="1" dirty="0" err="1">
                <a:solidFill>
                  <a:srgbClr val="FF0000"/>
                </a:solidFill>
              </a:rPr>
              <a:t>кв.км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496224" y="2915306"/>
            <a:ext cx="4125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Всего поступило </a:t>
            </a:r>
            <a:r>
              <a:rPr lang="ru-RU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536 анкет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3123" y="741325"/>
            <a:ext cx="1918243" cy="126938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6936876" y="2064214"/>
            <a:ext cx="27143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https://anketolog.ru/oprosproploshadku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436782" y="410819"/>
            <a:ext cx="1650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Ссылка в группе ВК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009321" y="415235"/>
            <a:ext cx="15787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</a:rPr>
              <a:t>Флаер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с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QR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-кодом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266176"/>
              </p:ext>
            </p:extLst>
          </p:nvPr>
        </p:nvGraphicFramePr>
        <p:xfrm>
          <a:off x="7273123" y="2319654"/>
          <a:ext cx="4572000" cy="284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" name="Стрелка вправо 24"/>
          <p:cNvSpPr/>
          <p:nvPr/>
        </p:nvSpPr>
        <p:spPr>
          <a:xfrm>
            <a:off x="6561924" y="4677169"/>
            <a:ext cx="389932" cy="565014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5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02866809"/>
              </p:ext>
            </p:extLst>
          </p:nvPr>
        </p:nvGraphicFramePr>
        <p:xfrm>
          <a:off x="311188" y="1349645"/>
          <a:ext cx="5777602" cy="2777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65585541"/>
              </p:ext>
            </p:extLst>
          </p:nvPr>
        </p:nvGraphicFramePr>
        <p:xfrm>
          <a:off x="281886" y="4444408"/>
          <a:ext cx="5777602" cy="2413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82819" y="-19830"/>
            <a:ext cx="241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Портрет пользователя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4700393"/>
              </p:ext>
            </p:extLst>
          </p:nvPr>
        </p:nvGraphicFramePr>
        <p:xfrm>
          <a:off x="574158" y="423554"/>
          <a:ext cx="5826641" cy="871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5041503"/>
              </p:ext>
            </p:extLst>
          </p:nvPr>
        </p:nvGraphicFramePr>
        <p:xfrm>
          <a:off x="6734948" y="653143"/>
          <a:ext cx="5119593" cy="3211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011645"/>
              </p:ext>
            </p:extLst>
          </p:nvPr>
        </p:nvGraphicFramePr>
        <p:xfrm>
          <a:off x="6249469" y="3951514"/>
          <a:ext cx="5942531" cy="284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343274" y="469996"/>
            <a:ext cx="2228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Занятость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64795505"/>
              </p:ext>
            </p:extLst>
          </p:nvPr>
        </p:nvGraphicFramePr>
        <p:xfrm>
          <a:off x="-608582" y="332641"/>
          <a:ext cx="4952221" cy="3839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94862859"/>
              </p:ext>
            </p:extLst>
          </p:nvPr>
        </p:nvGraphicFramePr>
        <p:xfrm>
          <a:off x="3826963" y="669983"/>
          <a:ext cx="4420147" cy="306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TextBox 1"/>
          <p:cNvSpPr txBox="1"/>
          <p:nvPr/>
        </p:nvSpPr>
        <p:spPr>
          <a:xfrm>
            <a:off x="3414213" y="0"/>
            <a:ext cx="5700622" cy="35580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Актуальность активного образа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жизни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и занятий спортом 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957573" y="2129344"/>
            <a:ext cx="518888" cy="564152"/>
            <a:chOff x="4107524" y="1882276"/>
            <a:chExt cx="518888" cy="564152"/>
          </a:xfrm>
        </p:grpSpPr>
        <p:sp>
          <p:nvSpPr>
            <p:cNvPr id="2" name="Нашивка 1"/>
            <p:cNvSpPr/>
            <p:nvPr/>
          </p:nvSpPr>
          <p:spPr>
            <a:xfrm>
              <a:off x="4301071" y="1882276"/>
              <a:ext cx="325341" cy="564152"/>
            </a:xfrm>
            <a:prstGeom prst="chevron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Нашивка 8"/>
            <p:cNvSpPr/>
            <p:nvPr/>
          </p:nvSpPr>
          <p:spPr>
            <a:xfrm>
              <a:off x="4107524" y="1882276"/>
              <a:ext cx="325341" cy="564152"/>
            </a:xfrm>
            <a:prstGeom prst="chevron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224996683"/>
              </p:ext>
            </p:extLst>
          </p:nvPr>
        </p:nvGraphicFramePr>
        <p:xfrm>
          <a:off x="8377720" y="527071"/>
          <a:ext cx="3882792" cy="3353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3" name="Группа 32"/>
          <p:cNvGrpSpPr/>
          <p:nvPr/>
        </p:nvGrpSpPr>
        <p:grpSpPr>
          <a:xfrm rot="5400000">
            <a:off x="5800044" y="3550684"/>
            <a:ext cx="518888" cy="564152"/>
            <a:chOff x="7858342" y="1826471"/>
            <a:chExt cx="518888" cy="564152"/>
          </a:xfrm>
        </p:grpSpPr>
        <p:sp>
          <p:nvSpPr>
            <p:cNvPr id="15" name="Нашивка 14"/>
            <p:cNvSpPr/>
            <p:nvPr/>
          </p:nvSpPr>
          <p:spPr>
            <a:xfrm>
              <a:off x="8051889" y="1826471"/>
              <a:ext cx="325341" cy="564152"/>
            </a:xfrm>
            <a:prstGeom prst="chevron">
              <a:avLst/>
            </a:prstGeom>
            <a:solidFill>
              <a:srgbClr val="A9D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/>
            <p:cNvSpPr/>
            <p:nvPr/>
          </p:nvSpPr>
          <p:spPr>
            <a:xfrm>
              <a:off x="7858342" y="1826471"/>
              <a:ext cx="325341" cy="564152"/>
            </a:xfrm>
            <a:prstGeom prst="chevron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083190225"/>
              </p:ext>
            </p:extLst>
          </p:nvPr>
        </p:nvGraphicFramePr>
        <p:xfrm>
          <a:off x="7556269" y="3321934"/>
          <a:ext cx="4655750" cy="338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0" name="Группа 19"/>
          <p:cNvGrpSpPr/>
          <p:nvPr/>
        </p:nvGrpSpPr>
        <p:grpSpPr>
          <a:xfrm rot="19581735">
            <a:off x="8000925" y="2081301"/>
            <a:ext cx="488490" cy="668282"/>
            <a:chOff x="7661532" y="3413525"/>
            <a:chExt cx="488490" cy="668282"/>
          </a:xfrm>
        </p:grpSpPr>
        <p:sp>
          <p:nvSpPr>
            <p:cNvPr id="23" name="Нашивка 22"/>
            <p:cNvSpPr/>
            <p:nvPr/>
          </p:nvSpPr>
          <p:spPr>
            <a:xfrm rot="1952894">
              <a:off x="7824681" y="3517655"/>
              <a:ext cx="325341" cy="564152"/>
            </a:xfrm>
            <a:prstGeom prst="chevron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4" name="Нашивка 23"/>
            <p:cNvSpPr/>
            <p:nvPr/>
          </p:nvSpPr>
          <p:spPr>
            <a:xfrm rot="1952894">
              <a:off x="7661532" y="3413525"/>
              <a:ext cx="325341" cy="564152"/>
            </a:xfrm>
            <a:prstGeom prst="chevron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4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0521373"/>
              </p:ext>
            </p:extLst>
          </p:nvPr>
        </p:nvGraphicFramePr>
        <p:xfrm>
          <a:off x="160020" y="4092205"/>
          <a:ext cx="6789420" cy="2674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40" name="Прямая со стрелкой 39"/>
          <p:cNvCxnSpPr/>
          <p:nvPr/>
        </p:nvCxnSpPr>
        <p:spPr>
          <a:xfrm flipH="1">
            <a:off x="3872799" y="4709160"/>
            <a:ext cx="796475" cy="11420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4624832" y="4709160"/>
            <a:ext cx="44442" cy="570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7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55742003"/>
              </p:ext>
            </p:extLst>
          </p:nvPr>
        </p:nvGraphicFramePr>
        <p:xfrm>
          <a:off x="-451600" y="767632"/>
          <a:ext cx="5998028" cy="4736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87049" y="0"/>
            <a:ext cx="634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Если рядом появится общественное пространство для спорта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28569634"/>
              </p:ext>
            </p:extLst>
          </p:nvPr>
        </p:nvGraphicFramePr>
        <p:xfrm>
          <a:off x="4902236" y="918307"/>
          <a:ext cx="7347857" cy="4840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96589" y="551974"/>
            <a:ext cx="4125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481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респондент </a:t>
            </a:r>
            <a:r>
              <a:rPr lang="ru-RU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ЗА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7049" y="5790861"/>
            <a:ext cx="6627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38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человек </a:t>
            </a:r>
            <a:r>
              <a:rPr lang="ru-RU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готовы сами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организовывать и проводить занятия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6861" y="6139577"/>
            <a:ext cx="920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волейбол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978" y="6139577"/>
            <a:ext cx="77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</a:rPr>
              <a:t>воркаут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5151" y="6479320"/>
            <a:ext cx="224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зарядка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и танцы для детей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61816" y="6139577"/>
            <a:ext cx="1383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лёгкая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атлетика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17422" y="6139577"/>
            <a:ext cx="525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йога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2005" y="6139577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ЛФК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76620" y="6479320"/>
            <a:ext cx="256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бщая физическая подготовка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2236" y="6139577"/>
            <a:ext cx="96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баскетбол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66861" y="6479320"/>
            <a:ext cx="16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настольный теннис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52064" y="6479320"/>
            <a:ext cx="1130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физкультура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66" y="852344"/>
            <a:ext cx="427373" cy="4570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3" y="857705"/>
            <a:ext cx="420638" cy="45169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86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1392" y="0"/>
            <a:ext cx="8319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Пустырь между ЖК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Академ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-Парк и футбольной академией Зенит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31035030"/>
              </p:ext>
            </p:extLst>
          </p:nvPr>
        </p:nvGraphicFramePr>
        <p:xfrm>
          <a:off x="6059488" y="684923"/>
          <a:ext cx="5953067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08441825"/>
              </p:ext>
            </p:extLst>
          </p:nvPr>
        </p:nvGraphicFramePr>
        <p:xfrm>
          <a:off x="6101781" y="3465513"/>
          <a:ext cx="5981362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180317912"/>
              </p:ext>
            </p:extLst>
          </p:nvPr>
        </p:nvGraphicFramePr>
        <p:xfrm>
          <a:off x="52106" y="1595289"/>
          <a:ext cx="6007382" cy="516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95647" y="891621"/>
            <a:ext cx="26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Транзит, прогулки –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67,6%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Спортивные активности – </a:t>
            </a:r>
            <a:r>
              <a:rPr lang="ru-RU" sz="1400" b="1" dirty="0" smtClean="0">
                <a:solidFill>
                  <a:srgbClr val="FF0000"/>
                </a:solidFill>
              </a:rPr>
              <a:t>26,0%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65932" y="6386417"/>
            <a:ext cx="4853060" cy="369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Это по сути пустырь, где ничего не происходит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" y="91307"/>
            <a:ext cx="1248586" cy="1187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1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99727" y="0"/>
            <a:ext cx="8319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Пустырь между ЖК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Академ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-Парк и футбольной академией Зенит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449571794"/>
              </p:ext>
            </p:extLst>
          </p:nvPr>
        </p:nvGraphicFramePr>
        <p:xfrm>
          <a:off x="223157" y="555171"/>
          <a:ext cx="6874329" cy="6302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" y="91307"/>
            <a:ext cx="1248586" cy="11872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097486" y="1658698"/>
            <a:ext cx="4946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+ дополнительные пожелания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Сделать тут спорт (в том или ином виде) – </a:t>
            </a:r>
            <a:r>
              <a:rPr lang="ru-RU" sz="1400" dirty="0" smtClean="0">
                <a:solidFill>
                  <a:srgbClr val="FF0000"/>
                </a:solidFill>
              </a:rPr>
              <a:t>50 ответов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Привести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в порядок, благоустроить и оборудовать и территорию, обеспечить маршруты в парк и не забыть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про то, что тут было когда-то кладбище –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27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ответов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забыть про питомцев и их хозяев – 25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ответов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7486" y="555171"/>
            <a:ext cx="39386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+ свои варианты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</a:rPr>
              <a:t>Скейт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/самокат/велосипед (МТБ) </a:t>
            </a:r>
            <a:r>
              <a:rPr lang="ru-RU" sz="1400" dirty="0">
                <a:solidFill>
                  <a:srgbClr val="FF0000"/>
                </a:solidFill>
              </a:rPr>
              <a:t>– </a:t>
            </a:r>
            <a:r>
              <a:rPr lang="ru-RU" sz="1400" dirty="0" smtClean="0">
                <a:solidFill>
                  <a:srgbClr val="FF0000"/>
                </a:solidFill>
              </a:rPr>
              <a:t>10 ответов</a:t>
            </a:r>
            <a:endParaRPr lang="ru-RU" sz="1400" dirty="0">
              <a:solidFill>
                <a:srgbClr val="FF0000"/>
              </a:solidFill>
            </a:endParaRPr>
          </a:p>
          <a:p>
            <a:pPr marL="174625" lvl="0" indent="-174625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Тренировки собак – 5 ответов</a:t>
            </a:r>
          </a:p>
          <a:p>
            <a:pPr marL="174625" lvl="0" indent="-174625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Большой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теннис – 4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ответа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97485" y="3706586"/>
            <a:ext cx="494687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Выводы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ru-RU" sz="1600" dirty="0">
                <a:solidFill>
                  <a:srgbClr val="FF0000"/>
                </a:solidFill>
              </a:rPr>
              <a:t>Спорт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тут </a:t>
            </a:r>
            <a:r>
              <a:rPr lang="ru-RU" sz="1600" dirty="0">
                <a:solidFill>
                  <a:srgbClr val="FF0000"/>
                </a:solidFill>
              </a:rPr>
              <a:t>востребован, приемлем и необходим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Необходимо </a:t>
            </a:r>
            <a:r>
              <a:rPr lang="ru-RU" sz="1600" dirty="0">
                <a:solidFill>
                  <a:srgbClr val="FF0000"/>
                </a:solidFill>
              </a:rPr>
              <a:t>обеспечить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транзит и возможность прогулок, а также </a:t>
            </a:r>
            <a:r>
              <a:rPr lang="ru-RU" sz="1600" dirty="0">
                <a:solidFill>
                  <a:srgbClr val="FF0000"/>
                </a:solidFill>
              </a:rPr>
              <a:t>грамотную логистику потоков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различных пользователей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3.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При планировании необходимо учесть исторический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контекст (на части участка было </a:t>
            </a:r>
            <a:r>
              <a:rPr lang="ru-RU" sz="1600" dirty="0" smtClean="0">
                <a:solidFill>
                  <a:srgbClr val="FF0000"/>
                </a:solidFill>
              </a:rPr>
              <a:t>лютеранское кладбище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75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7" y="51506"/>
            <a:ext cx="1248586" cy="1196306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395647" y="891621"/>
            <a:ext cx="217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Транзит, прогулки –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78,7%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6009" y="-27450"/>
            <a:ext cx="10711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Дорожка и лесистая полоса вдоль футбольной академии Зенит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пустыря до Пискарёвского парка</a:t>
            </a:r>
            <a:endParaRPr lang="ru-RU" dirty="0"/>
          </a:p>
        </p:txBody>
      </p:sp>
      <p:graphicFrame>
        <p:nvGraphicFramePr>
          <p:cNvPr id="14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729982"/>
              </p:ext>
            </p:extLst>
          </p:nvPr>
        </p:nvGraphicFramePr>
        <p:xfrm>
          <a:off x="185056" y="1199398"/>
          <a:ext cx="5822325" cy="539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1524541"/>
              </p:ext>
            </p:extLst>
          </p:nvPr>
        </p:nvGraphicFramePr>
        <p:xfrm>
          <a:off x="6059489" y="341882"/>
          <a:ext cx="6023655" cy="2468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9101976"/>
              </p:ext>
            </p:extLst>
          </p:nvPr>
        </p:nvGraphicFramePr>
        <p:xfrm>
          <a:off x="6059489" y="2810256"/>
          <a:ext cx="6023654" cy="3678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7406822" y="6412708"/>
            <a:ext cx="33289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Идеальное место для прогулок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0384971" y="3350435"/>
            <a:ext cx="1524625" cy="2825872"/>
            <a:chOff x="10368642" y="3293464"/>
            <a:chExt cx="1524625" cy="2825872"/>
          </a:xfrm>
        </p:grpSpPr>
        <p:cxnSp>
          <p:nvCxnSpPr>
            <p:cNvPr id="3" name="Прямая со стрелкой 2"/>
            <p:cNvCxnSpPr>
              <a:stCxn id="24" idx="0"/>
            </p:cNvCxnSpPr>
            <p:nvPr/>
          </p:nvCxnSpPr>
          <p:spPr>
            <a:xfrm flipH="1" flipV="1">
              <a:off x="10842171" y="4417058"/>
              <a:ext cx="417194" cy="1240613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>
              <a:stCxn id="24" idx="0"/>
            </p:cNvCxnSpPr>
            <p:nvPr/>
          </p:nvCxnSpPr>
          <p:spPr>
            <a:xfrm flipH="1" flipV="1">
              <a:off x="11222117" y="3293464"/>
              <a:ext cx="37248" cy="2364207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>
              <a:stCxn id="24" idx="0"/>
            </p:cNvCxnSpPr>
            <p:nvPr/>
          </p:nvCxnSpPr>
          <p:spPr>
            <a:xfrm flipH="1" flipV="1">
              <a:off x="10719481" y="4825272"/>
              <a:ext cx="539884" cy="832399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stCxn id="24" idx="0"/>
            </p:cNvCxnSpPr>
            <p:nvPr/>
          </p:nvCxnSpPr>
          <p:spPr>
            <a:xfrm flipH="1" flipV="1">
              <a:off x="10368642" y="5135515"/>
              <a:ext cx="890723" cy="52215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0625462" y="5657671"/>
              <a:ext cx="1267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err="1" smtClean="0">
                  <a:solidFill>
                    <a:srgbClr val="FF0000"/>
                  </a:solidFill>
                </a:rPr>
                <a:t>пейнтбольный</a:t>
              </a:r>
              <a:r>
                <a:rPr lang="ru-RU" sz="1200" b="1" dirty="0" smtClean="0">
                  <a:solidFill>
                    <a:srgbClr val="FF0000"/>
                  </a:solidFill>
                </a:rPr>
                <a:t> клуб!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4766527" y="4318063"/>
            <a:ext cx="4019439" cy="1999841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785860" y="649316"/>
            <a:ext cx="3071366" cy="5674376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93285" y="6323692"/>
            <a:ext cx="250371" cy="365125"/>
          </a:xfrm>
        </p:spPr>
        <p:txBody>
          <a:bodyPr/>
          <a:lstStyle/>
          <a:p>
            <a:fld id="{4A153ADC-464D-4CB3-A92F-07E73D5B0AF0}" type="slidenum">
              <a:rPr lang="ru-RU" sz="1800" smtClean="0"/>
              <a:t>2</a:t>
            </a:fld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"/>
            <a:ext cx="12192000" cy="55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    </a:t>
            </a:r>
            <a:r>
              <a:rPr lang="ru-RU" b="1" dirty="0" smtClean="0"/>
              <a:t>ПРОБЛЕМАТИКА ИССЛЕДОВАНИЯ</a:t>
            </a:r>
            <a:endParaRPr lang="ru-RU" b="1" dirty="0"/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384989" y="769655"/>
            <a:ext cx="1420585" cy="1818424"/>
            <a:chOff x="62953" y="1250527"/>
            <a:chExt cx="3195697" cy="409066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3" t="8489" r="15545" b="31448"/>
            <a:stretch/>
          </p:blipFill>
          <p:spPr>
            <a:xfrm>
              <a:off x="62953" y="1250529"/>
              <a:ext cx="3195697" cy="4090661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1529542" y="1250527"/>
              <a:ext cx="1438102" cy="241538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5145" r="11222" b="14678"/>
          <a:stretch/>
        </p:blipFill>
        <p:spPr>
          <a:xfrm>
            <a:off x="1140208" y="2358247"/>
            <a:ext cx="2871100" cy="3913013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cxnSp>
        <p:nvCxnSpPr>
          <p:cNvPr id="15" name="Скругленная соединительная линия 14"/>
          <p:cNvCxnSpPr>
            <a:endCxn id="3" idx="0"/>
          </p:cNvCxnSpPr>
          <p:nvPr/>
        </p:nvCxnSpPr>
        <p:spPr>
          <a:xfrm>
            <a:off x="1684378" y="1537079"/>
            <a:ext cx="891380" cy="821168"/>
          </a:xfrm>
          <a:prstGeom prst="curvedConnector2">
            <a:avLst/>
          </a:prstGeom>
          <a:ln w="254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918609" y="4425040"/>
            <a:ext cx="840920" cy="6286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t="7252" r="10255" b="19054"/>
          <a:stretch/>
        </p:blipFill>
        <p:spPr>
          <a:xfrm>
            <a:off x="3237200" y="951139"/>
            <a:ext cx="5410308" cy="3273879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21" name="Скругленная соединительная линия 20"/>
          <p:cNvCxnSpPr>
            <a:endCxn id="4" idx="2"/>
          </p:cNvCxnSpPr>
          <p:nvPr/>
        </p:nvCxnSpPr>
        <p:spPr>
          <a:xfrm flipV="1">
            <a:off x="2759529" y="4225018"/>
            <a:ext cx="3182825" cy="608239"/>
          </a:xfrm>
          <a:prstGeom prst="curvedConnector2">
            <a:avLst/>
          </a:prstGeom>
          <a:ln w="254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2566034"/>
            <a:ext cx="711223" cy="679691"/>
          </a:xfrm>
          <a:prstGeom prst="rect">
            <a:avLst/>
          </a:prstGeom>
          <a:noFill/>
          <a:effectLst/>
        </p:spPr>
      </p:pic>
      <p:sp>
        <p:nvSpPr>
          <p:cNvPr id="25" name="Блок-схема: узел 24"/>
          <p:cNvSpPr/>
          <p:nvPr/>
        </p:nvSpPr>
        <p:spPr>
          <a:xfrm>
            <a:off x="1196340" y="1282691"/>
            <a:ext cx="160233" cy="15748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2221686" y="4660622"/>
            <a:ext cx="160233" cy="15748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494183" y="443308"/>
            <a:ext cx="48963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lnSpc>
                <a:spcPct val="150000"/>
              </a:lnSpc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/>
              <a:t>Территория </a:t>
            </a:r>
            <a:r>
              <a:rPr lang="ru-RU" sz="1800" dirty="0" smtClean="0">
                <a:solidFill>
                  <a:srgbClr val="FF0000"/>
                </a:solidFill>
                <a:sym typeface="Symbol" panose="05050102010706020507" pitchFamily="18" charset="2"/>
              </a:rPr>
              <a:t></a:t>
            </a:r>
            <a:r>
              <a:rPr lang="ru-RU" sz="1800" dirty="0" smtClean="0">
                <a:solidFill>
                  <a:srgbClr val="FF0000"/>
                </a:solidFill>
              </a:rPr>
              <a:t>2,4 </a:t>
            </a:r>
            <a:r>
              <a:rPr lang="ru-RU" sz="1800" dirty="0" smtClean="0">
                <a:solidFill>
                  <a:srgbClr val="FF0000"/>
                </a:solidFill>
              </a:rPr>
              <a:t>Га</a:t>
            </a:r>
            <a:r>
              <a:rPr lang="ru-RU" sz="1800" dirty="0" smtClean="0"/>
              <a:t> около Пискарёвского парка</a:t>
            </a:r>
            <a:endParaRPr lang="ru-RU" sz="1800" dirty="0" smtClean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4"/>
          <a:stretch/>
        </p:blipFill>
        <p:spPr>
          <a:xfrm>
            <a:off x="9870899" y="3719402"/>
            <a:ext cx="1794421" cy="244314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17543" r="20813"/>
          <a:stretch/>
        </p:blipFill>
        <p:spPr>
          <a:xfrm rot="5400000">
            <a:off x="5034233" y="4797216"/>
            <a:ext cx="1398209" cy="144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1903" r="13160" b="4047"/>
          <a:stretch/>
        </p:blipFill>
        <p:spPr>
          <a:xfrm rot="5400000">
            <a:off x="5963881" y="4464425"/>
            <a:ext cx="1396944" cy="144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r="20901"/>
          <a:stretch/>
        </p:blipFill>
        <p:spPr>
          <a:xfrm rot="5400000">
            <a:off x="6982576" y="4688323"/>
            <a:ext cx="1590225" cy="1440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5" y="1169474"/>
            <a:ext cx="1524556" cy="27103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r="21340"/>
          <a:stretch/>
        </p:blipFill>
        <p:spPr>
          <a:xfrm rot="5400000">
            <a:off x="8084559" y="4568113"/>
            <a:ext cx="1748868" cy="144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30049" r="43000" b="31037"/>
          <a:stretch/>
        </p:blipFill>
        <p:spPr>
          <a:xfrm rot="5400000">
            <a:off x="9722183" y="1550328"/>
            <a:ext cx="2263924" cy="17286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642788" y="600404"/>
            <a:ext cx="1211357" cy="464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lnSpc>
                <a:spcPct val="150000"/>
              </a:lnSpc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>
                <a:solidFill>
                  <a:srgbClr val="FF0000"/>
                </a:solidFill>
              </a:rPr>
              <a:t>Проблема</a:t>
            </a:r>
            <a:endParaRPr lang="ru-RU" sz="1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3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97486" y="1658698"/>
            <a:ext cx="4946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+ дополнительные пожелания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Привести в порядок, благоустроить и оборудовать и территорию, обеспечить маршруты в парк и не забыть исторический контекст – </a:t>
            </a:r>
            <a:r>
              <a:rPr lang="ru-RU" sz="1400" dirty="0">
                <a:solidFill>
                  <a:srgbClr val="FF0000"/>
                </a:solidFill>
              </a:rPr>
              <a:t>42 ответа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Оборудовать безопасную горку для катания зимой – 13 ответов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7486" y="555171"/>
            <a:ext cx="2500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+ свои варианты</a:t>
            </a:r>
          </a:p>
          <a:p>
            <a:pPr marL="174625" lvl="0" indent="-17462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Гулять с собакой – 6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ответов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97485" y="3706586"/>
            <a:ext cx="49468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Выводы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ru-RU" sz="1600" dirty="0">
                <a:solidFill>
                  <a:srgbClr val="FF0000"/>
                </a:solidFill>
              </a:rPr>
              <a:t>Привести в порядок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лесополосу и оформить горку для зимних развлечений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ru-RU" sz="1600" dirty="0">
                <a:solidFill>
                  <a:srgbClr val="FF0000"/>
                </a:solidFill>
              </a:rPr>
              <a:t>Что-то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надо </a:t>
            </a:r>
            <a:r>
              <a:rPr lang="ru-RU" sz="1600" dirty="0">
                <a:solidFill>
                  <a:srgbClr val="FF0000"/>
                </a:solidFill>
              </a:rPr>
              <a:t>делать с </a:t>
            </a:r>
            <a:r>
              <a:rPr lang="ru-RU" sz="1600" dirty="0" err="1">
                <a:solidFill>
                  <a:srgbClr val="FF0000"/>
                </a:solidFill>
              </a:rPr>
              <a:t>пейнтбольным</a:t>
            </a:r>
            <a:r>
              <a:rPr lang="ru-RU" sz="1600" dirty="0">
                <a:solidFill>
                  <a:srgbClr val="FF0000"/>
                </a:solidFill>
              </a:rPr>
              <a:t> клубом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3.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При планировании необходимо учесть исторический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контекст (</a:t>
            </a:r>
            <a:r>
              <a:rPr lang="ru-RU" sz="1600" dirty="0" smtClean="0">
                <a:solidFill>
                  <a:srgbClr val="FF0000"/>
                </a:solidFill>
              </a:rPr>
              <a:t>фрагмент противотанкового рва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20320"/>
            <a:ext cx="1248586" cy="1196306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46009" y="-27450"/>
            <a:ext cx="10711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Дорожка и лесистая полоса вдоль футбольной академии Зенит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пустыря до Пискарёвского парка</a:t>
            </a:r>
            <a:endParaRPr lang="ru-RU" dirty="0"/>
          </a:p>
        </p:txBody>
      </p:sp>
      <p:graphicFrame>
        <p:nvGraphicFramePr>
          <p:cNvPr id="11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762914"/>
              </p:ext>
            </p:extLst>
          </p:nvPr>
        </p:nvGraphicFramePr>
        <p:xfrm>
          <a:off x="0" y="1447324"/>
          <a:ext cx="6828063" cy="4036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6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135" y="0"/>
            <a:ext cx="9400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Дорожка вдоль Пискарёвского парка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футбольной академии Зенит до забора ДСИ Зенит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069075" y="937255"/>
            <a:ext cx="26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Транзит, прогулки –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71,7%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Спортивные активности – </a:t>
            </a:r>
            <a:r>
              <a:rPr lang="ru-RU" sz="1400" b="1" dirty="0" smtClean="0">
                <a:solidFill>
                  <a:srgbClr val="FF0000"/>
                </a:solidFill>
              </a:rPr>
              <a:t>20,0%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44533" y="6361148"/>
            <a:ext cx="3253519" cy="369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Это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удобный путь вдоль парка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" y="91308"/>
            <a:ext cx="1248586" cy="1187230"/>
          </a:xfrm>
          <a:prstGeom prst="rect">
            <a:avLst/>
          </a:prstGeom>
          <a:solidFill>
            <a:srgbClr val="F6FC54">
              <a:alpha val="60000"/>
            </a:srgbClr>
          </a:solidFill>
          <a:ln>
            <a:noFill/>
          </a:ln>
        </p:spPr>
      </p:pic>
      <p:graphicFrame>
        <p:nvGraphicFramePr>
          <p:cNvPr id="13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321754"/>
              </p:ext>
            </p:extLst>
          </p:nvPr>
        </p:nvGraphicFramePr>
        <p:xfrm>
          <a:off x="149863" y="1776066"/>
          <a:ext cx="5951918" cy="461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632090"/>
              </p:ext>
            </p:extLst>
          </p:nvPr>
        </p:nvGraphicFramePr>
        <p:xfrm>
          <a:off x="6101781" y="684923"/>
          <a:ext cx="5739023" cy="2308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3451939"/>
              </p:ext>
            </p:extLst>
          </p:nvPr>
        </p:nvGraphicFramePr>
        <p:xfrm>
          <a:off x="6101781" y="2993572"/>
          <a:ext cx="5951919" cy="3189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3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97486" y="1658698"/>
            <a:ext cx="4946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+ дополнительные пожелания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Сделать освещение – </a:t>
            </a:r>
            <a:r>
              <a:rPr lang="ru-RU" sz="1400" dirty="0">
                <a:solidFill>
                  <a:srgbClr val="FF0000"/>
                </a:solidFill>
              </a:rPr>
              <a:t>39 ответов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Привести в порядок, благоустроить и оборудовать и территорию – 27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ответов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97485" y="3706586"/>
            <a:ext cx="49468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Выводы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1. Нужен </a:t>
            </a:r>
            <a:r>
              <a:rPr lang="ru-RU" sz="1600" dirty="0" smtClean="0">
                <a:solidFill>
                  <a:srgbClr val="FF0000"/>
                </a:solidFill>
              </a:rPr>
              <a:t>свет, лавки, урны</a:t>
            </a:r>
            <a:endParaRPr lang="ru-RU" sz="1600" dirty="0">
              <a:solidFill>
                <a:srgbClr val="FF0000"/>
              </a:solidFill>
            </a:endParaRP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ru-RU" sz="1600" dirty="0">
                <a:solidFill>
                  <a:srgbClr val="FF0000"/>
                </a:solidFill>
              </a:rPr>
              <a:t>Что-то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надо делать </a:t>
            </a:r>
            <a:r>
              <a:rPr lang="ru-RU" sz="1600" dirty="0">
                <a:solidFill>
                  <a:srgbClr val="FF0000"/>
                </a:solidFill>
              </a:rPr>
              <a:t>с </a:t>
            </a:r>
            <a:r>
              <a:rPr lang="ru-RU" sz="1600" dirty="0" err="1">
                <a:solidFill>
                  <a:srgbClr val="FF0000"/>
                </a:solidFill>
              </a:rPr>
              <a:t>пейнтбольным</a:t>
            </a:r>
            <a:r>
              <a:rPr lang="ru-RU" sz="1600" dirty="0">
                <a:solidFill>
                  <a:srgbClr val="FF0000"/>
                </a:solidFill>
              </a:rPr>
              <a:t> клубом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19135" y="0"/>
            <a:ext cx="9400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Дорожка вдоль Пискарёвского парка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футбольной академии Зенит до забора ДСИ Зенит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" y="91308"/>
            <a:ext cx="1248586" cy="1187230"/>
          </a:xfrm>
          <a:prstGeom prst="rect">
            <a:avLst/>
          </a:prstGeom>
          <a:solidFill>
            <a:srgbClr val="F6FC54">
              <a:alpha val="60000"/>
            </a:srgbClr>
          </a:solidFill>
          <a:ln>
            <a:noFill/>
          </a:ln>
        </p:spPr>
      </p:pic>
      <p:graphicFrame>
        <p:nvGraphicFramePr>
          <p:cNvPr id="11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99725"/>
              </p:ext>
            </p:extLst>
          </p:nvPr>
        </p:nvGraphicFramePr>
        <p:xfrm>
          <a:off x="215537" y="1915343"/>
          <a:ext cx="6195060" cy="2720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08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1204" y="-26870"/>
            <a:ext cx="9400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Старая спортивная площадка за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пейнтбольным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клубом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059821" y="848491"/>
            <a:ext cx="26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Транзит, прогулки –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42,7%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Спортивные активности – </a:t>
            </a:r>
            <a:r>
              <a:rPr lang="ru-RU" sz="1400" b="1" dirty="0" smtClean="0">
                <a:solidFill>
                  <a:srgbClr val="FF0000"/>
                </a:solidFill>
              </a:rPr>
              <a:t>41,6%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44533" y="6361148"/>
            <a:ext cx="3335208" cy="369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Это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место для занятий спортом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" y="86899"/>
            <a:ext cx="1248586" cy="1196047"/>
          </a:xfrm>
          <a:prstGeom prst="rect">
            <a:avLst/>
          </a:prstGeom>
          <a:ln>
            <a:noFill/>
          </a:ln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660679"/>
              </p:ext>
            </p:extLst>
          </p:nvPr>
        </p:nvGraphicFramePr>
        <p:xfrm>
          <a:off x="124772" y="1460475"/>
          <a:ext cx="5934716" cy="4803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94863"/>
              </p:ext>
            </p:extLst>
          </p:nvPr>
        </p:nvGraphicFramePr>
        <p:xfrm>
          <a:off x="6101780" y="461078"/>
          <a:ext cx="6003134" cy="1999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1945523"/>
              </p:ext>
            </p:extLst>
          </p:nvPr>
        </p:nvGraphicFramePr>
        <p:xfrm>
          <a:off x="6059488" y="2558143"/>
          <a:ext cx="6045426" cy="370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9576707" y="3829050"/>
            <a:ext cx="2417497" cy="1994777"/>
            <a:chOff x="9475770" y="4124559"/>
            <a:chExt cx="2417497" cy="1994777"/>
          </a:xfrm>
        </p:grpSpPr>
        <p:cxnSp>
          <p:nvCxnSpPr>
            <p:cNvPr id="13" name="Прямая со стрелкой 12"/>
            <p:cNvCxnSpPr>
              <a:stCxn id="20" idx="0"/>
            </p:cNvCxnSpPr>
            <p:nvPr/>
          </p:nvCxnSpPr>
          <p:spPr>
            <a:xfrm flipH="1" flipV="1">
              <a:off x="10773892" y="4516445"/>
              <a:ext cx="485473" cy="114122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>
              <a:stCxn id="20" idx="0"/>
            </p:cNvCxnSpPr>
            <p:nvPr/>
          </p:nvCxnSpPr>
          <p:spPr>
            <a:xfrm flipH="1" flipV="1">
              <a:off x="10986163" y="4124559"/>
              <a:ext cx="273202" cy="1533112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>
              <a:stCxn id="20" idx="0"/>
            </p:cNvCxnSpPr>
            <p:nvPr/>
          </p:nvCxnSpPr>
          <p:spPr>
            <a:xfrm flipH="1" flipV="1">
              <a:off x="9851327" y="4843016"/>
              <a:ext cx="1408038" cy="81465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stCxn id="20" idx="0"/>
            </p:cNvCxnSpPr>
            <p:nvPr/>
          </p:nvCxnSpPr>
          <p:spPr>
            <a:xfrm flipH="1" flipV="1">
              <a:off x="9475770" y="5267559"/>
              <a:ext cx="1783595" cy="390112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0625462" y="5657671"/>
              <a:ext cx="1267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err="1" smtClean="0">
                  <a:solidFill>
                    <a:srgbClr val="FF0000"/>
                  </a:solidFill>
                </a:rPr>
                <a:t>пейнтбольный</a:t>
              </a:r>
              <a:r>
                <a:rPr lang="ru-RU" sz="1200" b="1" dirty="0" smtClean="0">
                  <a:solidFill>
                    <a:srgbClr val="FF0000"/>
                  </a:solidFill>
                </a:rPr>
                <a:t> клуб!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48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1204" y="-26870"/>
            <a:ext cx="9400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Старая спортивная площадка за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пейнтбольным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клубом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" y="86899"/>
            <a:ext cx="1248586" cy="1196047"/>
          </a:xfrm>
          <a:prstGeom prst="rect">
            <a:avLst/>
          </a:prstGeom>
          <a:ln>
            <a:noFill/>
          </a:ln>
        </p:spPr>
      </p:pic>
      <p:graphicFrame>
        <p:nvGraphicFramePr>
          <p:cNvPr id="13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098457"/>
              </p:ext>
            </p:extLst>
          </p:nvPr>
        </p:nvGraphicFramePr>
        <p:xfrm>
          <a:off x="-1" y="1176681"/>
          <a:ext cx="5836667" cy="2721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913327189"/>
              </p:ext>
            </p:extLst>
          </p:nvPr>
        </p:nvGraphicFramePr>
        <p:xfrm>
          <a:off x="0" y="4207753"/>
          <a:ext cx="5613846" cy="2574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370376" y="763904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КАК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5426593"/>
              </p:ext>
            </p:extLst>
          </p:nvPr>
        </p:nvGraphicFramePr>
        <p:xfrm>
          <a:off x="6063455" y="1176681"/>
          <a:ext cx="6023655" cy="4548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638440" y="571752"/>
            <a:ext cx="865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ПОЧЕМУ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1118383" y="1592336"/>
            <a:ext cx="556106" cy="364553"/>
            <a:chOff x="6153696" y="4004679"/>
            <a:chExt cx="556106" cy="364553"/>
          </a:xfrm>
        </p:grpSpPr>
        <p:pic>
          <p:nvPicPr>
            <p:cNvPr id="33" name="Рисунок 32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3696" y="4004679"/>
              <a:ext cx="360000" cy="360000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802" y="4009232"/>
              <a:ext cx="216000" cy="36000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1118383" y="2845129"/>
            <a:ext cx="549701" cy="360000"/>
            <a:chOff x="6178962" y="5475016"/>
            <a:chExt cx="549701" cy="360000"/>
          </a:xfrm>
        </p:grpSpPr>
        <p:pic>
          <p:nvPicPr>
            <p:cNvPr id="35" name="Рисунок 34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962" y="5480386"/>
              <a:ext cx="360000" cy="28800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663" y="5475016"/>
              <a:ext cx="216000" cy="360000"/>
            </a:xfrm>
            <a:prstGeom prst="rect">
              <a:avLst/>
            </a:prstGeom>
          </p:spPr>
        </p:pic>
      </p:grp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1123424" y="3477754"/>
            <a:ext cx="551065" cy="360000"/>
            <a:chOff x="6158737" y="6133082"/>
            <a:chExt cx="551065" cy="360000"/>
          </a:xfrm>
        </p:grpSpPr>
        <p:pic>
          <p:nvPicPr>
            <p:cNvPr id="37" name="Рисунок 36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802" y="6133082"/>
              <a:ext cx="216000" cy="360000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8737" y="6135076"/>
              <a:ext cx="360000" cy="288000"/>
            </a:xfrm>
            <a:prstGeom prst="rect">
              <a:avLst/>
            </a:prstGeom>
          </p:spPr>
        </p:pic>
      </p:grp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1118383" y="2221009"/>
            <a:ext cx="574967" cy="362555"/>
            <a:chOff x="6153696" y="4779444"/>
            <a:chExt cx="574967" cy="362555"/>
          </a:xfrm>
        </p:grpSpPr>
        <p:pic>
          <p:nvPicPr>
            <p:cNvPr id="38" name="Рисунок 37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663" y="4781999"/>
              <a:ext cx="216000" cy="36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0" name="Рисунок 39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3696" y="4779444"/>
              <a:ext cx="360000" cy="36000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4127606" y="228171"/>
            <a:ext cx="3510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люди здесь занимаются спортом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84570" y="1315337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52,1%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9285" y="1944010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23,5%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609825" y="6101892"/>
            <a:ext cx="2922980" cy="369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Спорт здесь – это традиция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903029" y="1190371"/>
            <a:ext cx="1306285" cy="563008"/>
          </a:xfrm>
          <a:custGeom>
            <a:avLst/>
            <a:gdLst>
              <a:gd name="connsiteX0" fmla="*/ 674914 w 1306285"/>
              <a:gd name="connsiteY0" fmla="*/ 507800 h 563008"/>
              <a:gd name="connsiteX1" fmla="*/ 108857 w 1306285"/>
              <a:gd name="connsiteY1" fmla="*/ 366286 h 563008"/>
              <a:gd name="connsiteX2" fmla="*/ 87085 w 1306285"/>
              <a:gd name="connsiteY2" fmla="*/ 333629 h 563008"/>
              <a:gd name="connsiteX3" fmla="*/ 54428 w 1306285"/>
              <a:gd name="connsiteY3" fmla="*/ 311858 h 563008"/>
              <a:gd name="connsiteX4" fmla="*/ 10885 w 1306285"/>
              <a:gd name="connsiteY4" fmla="*/ 257429 h 563008"/>
              <a:gd name="connsiteX5" fmla="*/ 0 w 1306285"/>
              <a:gd name="connsiteY5" fmla="*/ 213886 h 563008"/>
              <a:gd name="connsiteX6" fmla="*/ 10885 w 1306285"/>
              <a:gd name="connsiteY6" fmla="*/ 170343 h 563008"/>
              <a:gd name="connsiteX7" fmla="*/ 65314 w 1306285"/>
              <a:gd name="connsiteY7" fmla="*/ 126800 h 563008"/>
              <a:gd name="connsiteX8" fmla="*/ 130628 w 1306285"/>
              <a:gd name="connsiteY8" fmla="*/ 83258 h 563008"/>
              <a:gd name="connsiteX9" fmla="*/ 152400 w 1306285"/>
              <a:gd name="connsiteY9" fmla="*/ 61486 h 563008"/>
              <a:gd name="connsiteX10" fmla="*/ 228600 w 1306285"/>
              <a:gd name="connsiteY10" fmla="*/ 39715 h 563008"/>
              <a:gd name="connsiteX11" fmla="*/ 435428 w 1306285"/>
              <a:gd name="connsiteY11" fmla="*/ 17943 h 563008"/>
              <a:gd name="connsiteX12" fmla="*/ 849085 w 1306285"/>
              <a:gd name="connsiteY12" fmla="*/ 17943 h 563008"/>
              <a:gd name="connsiteX13" fmla="*/ 881742 w 1306285"/>
              <a:gd name="connsiteY13" fmla="*/ 28829 h 563008"/>
              <a:gd name="connsiteX14" fmla="*/ 1088571 w 1306285"/>
              <a:gd name="connsiteY14" fmla="*/ 50600 h 563008"/>
              <a:gd name="connsiteX15" fmla="*/ 1186542 w 1306285"/>
              <a:gd name="connsiteY15" fmla="*/ 72372 h 563008"/>
              <a:gd name="connsiteX16" fmla="*/ 1219200 w 1306285"/>
              <a:gd name="connsiteY16" fmla="*/ 83258 h 563008"/>
              <a:gd name="connsiteX17" fmla="*/ 1262742 w 1306285"/>
              <a:gd name="connsiteY17" fmla="*/ 192115 h 563008"/>
              <a:gd name="connsiteX18" fmla="*/ 1273628 w 1306285"/>
              <a:gd name="connsiteY18" fmla="*/ 224772 h 563008"/>
              <a:gd name="connsiteX19" fmla="*/ 1284514 w 1306285"/>
              <a:gd name="connsiteY19" fmla="*/ 279200 h 563008"/>
              <a:gd name="connsiteX20" fmla="*/ 1306285 w 1306285"/>
              <a:gd name="connsiteY20" fmla="*/ 344515 h 563008"/>
              <a:gd name="connsiteX21" fmla="*/ 1284514 w 1306285"/>
              <a:gd name="connsiteY21" fmla="*/ 420715 h 563008"/>
              <a:gd name="connsiteX22" fmla="*/ 1262742 w 1306285"/>
              <a:gd name="connsiteY22" fmla="*/ 442486 h 563008"/>
              <a:gd name="connsiteX23" fmla="*/ 1153885 w 1306285"/>
              <a:gd name="connsiteY23" fmla="*/ 507800 h 563008"/>
              <a:gd name="connsiteX24" fmla="*/ 1121228 w 1306285"/>
              <a:gd name="connsiteY24" fmla="*/ 529572 h 563008"/>
              <a:gd name="connsiteX25" fmla="*/ 1066800 w 1306285"/>
              <a:gd name="connsiteY25" fmla="*/ 540458 h 563008"/>
              <a:gd name="connsiteX26" fmla="*/ 1045028 w 1306285"/>
              <a:gd name="connsiteY26" fmla="*/ 562229 h 563008"/>
              <a:gd name="connsiteX27" fmla="*/ 751114 w 1306285"/>
              <a:gd name="connsiteY27" fmla="*/ 551343 h 563008"/>
              <a:gd name="connsiteX28" fmla="*/ 674914 w 1306285"/>
              <a:gd name="connsiteY28" fmla="*/ 507800 h 56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06285" h="563008">
                <a:moveTo>
                  <a:pt x="674914" y="507800"/>
                </a:moveTo>
                <a:cubicBezTo>
                  <a:pt x="567871" y="476957"/>
                  <a:pt x="295336" y="421539"/>
                  <a:pt x="108857" y="366286"/>
                </a:cubicBezTo>
                <a:cubicBezTo>
                  <a:pt x="96313" y="362569"/>
                  <a:pt x="96336" y="342880"/>
                  <a:pt x="87085" y="333629"/>
                </a:cubicBezTo>
                <a:cubicBezTo>
                  <a:pt x="77834" y="324378"/>
                  <a:pt x="65314" y="319115"/>
                  <a:pt x="54428" y="311858"/>
                </a:cubicBezTo>
                <a:cubicBezTo>
                  <a:pt x="18839" y="205090"/>
                  <a:pt x="76538" y="355910"/>
                  <a:pt x="10885" y="257429"/>
                </a:cubicBezTo>
                <a:cubicBezTo>
                  <a:pt x="2586" y="244981"/>
                  <a:pt x="3628" y="228400"/>
                  <a:pt x="0" y="213886"/>
                </a:cubicBezTo>
                <a:cubicBezTo>
                  <a:pt x="3628" y="199372"/>
                  <a:pt x="4194" y="183724"/>
                  <a:pt x="10885" y="170343"/>
                </a:cubicBezTo>
                <a:cubicBezTo>
                  <a:pt x="19932" y="152249"/>
                  <a:pt x="52132" y="137785"/>
                  <a:pt x="65314" y="126800"/>
                </a:cubicBezTo>
                <a:cubicBezTo>
                  <a:pt x="119673" y="81500"/>
                  <a:pt x="73238" y="102387"/>
                  <a:pt x="130628" y="83258"/>
                </a:cubicBezTo>
                <a:cubicBezTo>
                  <a:pt x="137885" y="76001"/>
                  <a:pt x="143599" y="66767"/>
                  <a:pt x="152400" y="61486"/>
                </a:cubicBezTo>
                <a:cubicBezTo>
                  <a:pt x="164267" y="54366"/>
                  <a:pt x="219538" y="42304"/>
                  <a:pt x="228600" y="39715"/>
                </a:cubicBezTo>
                <a:cubicBezTo>
                  <a:pt x="335188" y="9262"/>
                  <a:pt x="154769" y="35485"/>
                  <a:pt x="435428" y="17943"/>
                </a:cubicBezTo>
                <a:cubicBezTo>
                  <a:pt x="607190" y="-10682"/>
                  <a:pt x="521537" y="-774"/>
                  <a:pt x="849085" y="17943"/>
                </a:cubicBezTo>
                <a:cubicBezTo>
                  <a:pt x="860541" y="18598"/>
                  <a:pt x="870490" y="26579"/>
                  <a:pt x="881742" y="28829"/>
                </a:cubicBezTo>
                <a:cubicBezTo>
                  <a:pt x="942692" y="41019"/>
                  <a:pt x="1032003" y="45886"/>
                  <a:pt x="1088571" y="50600"/>
                </a:cubicBezTo>
                <a:cubicBezTo>
                  <a:pt x="1125988" y="58084"/>
                  <a:pt x="1150668" y="62122"/>
                  <a:pt x="1186542" y="72372"/>
                </a:cubicBezTo>
                <a:cubicBezTo>
                  <a:pt x="1197575" y="75524"/>
                  <a:pt x="1208314" y="79629"/>
                  <a:pt x="1219200" y="83258"/>
                </a:cubicBezTo>
                <a:cubicBezTo>
                  <a:pt x="1251235" y="147329"/>
                  <a:pt x="1235838" y="111402"/>
                  <a:pt x="1262742" y="192115"/>
                </a:cubicBezTo>
                <a:cubicBezTo>
                  <a:pt x="1266371" y="203001"/>
                  <a:pt x="1271378" y="213520"/>
                  <a:pt x="1273628" y="224772"/>
                </a:cubicBezTo>
                <a:cubicBezTo>
                  <a:pt x="1277257" y="242915"/>
                  <a:pt x="1279646" y="261350"/>
                  <a:pt x="1284514" y="279200"/>
                </a:cubicBezTo>
                <a:cubicBezTo>
                  <a:pt x="1290552" y="301341"/>
                  <a:pt x="1306285" y="344515"/>
                  <a:pt x="1306285" y="344515"/>
                </a:cubicBezTo>
                <a:cubicBezTo>
                  <a:pt x="1304251" y="352652"/>
                  <a:pt x="1291209" y="409558"/>
                  <a:pt x="1284514" y="420715"/>
                </a:cubicBezTo>
                <a:cubicBezTo>
                  <a:pt x="1279233" y="429516"/>
                  <a:pt x="1270953" y="436328"/>
                  <a:pt x="1262742" y="442486"/>
                </a:cubicBezTo>
                <a:cubicBezTo>
                  <a:pt x="1177514" y="506406"/>
                  <a:pt x="1224808" y="467272"/>
                  <a:pt x="1153885" y="507800"/>
                </a:cubicBezTo>
                <a:cubicBezTo>
                  <a:pt x="1142526" y="514291"/>
                  <a:pt x="1133478" y="524978"/>
                  <a:pt x="1121228" y="529572"/>
                </a:cubicBezTo>
                <a:cubicBezTo>
                  <a:pt x="1103904" y="536069"/>
                  <a:pt x="1084943" y="536829"/>
                  <a:pt x="1066800" y="540458"/>
                </a:cubicBezTo>
                <a:cubicBezTo>
                  <a:pt x="1059543" y="547715"/>
                  <a:pt x="1055285" y="561875"/>
                  <a:pt x="1045028" y="562229"/>
                </a:cubicBezTo>
                <a:cubicBezTo>
                  <a:pt x="947048" y="565607"/>
                  <a:pt x="848973" y="557274"/>
                  <a:pt x="751114" y="551343"/>
                </a:cubicBezTo>
                <a:cubicBezTo>
                  <a:pt x="551823" y="539265"/>
                  <a:pt x="781957" y="538643"/>
                  <a:pt x="674914" y="50780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6302829" y="2296886"/>
            <a:ext cx="2852057" cy="642257"/>
          </a:xfrm>
          <a:custGeom>
            <a:avLst/>
            <a:gdLst>
              <a:gd name="connsiteX0" fmla="*/ 2155371 w 2852057"/>
              <a:gd name="connsiteY0" fmla="*/ 598714 h 642257"/>
              <a:gd name="connsiteX1" fmla="*/ 1643742 w 2852057"/>
              <a:gd name="connsiteY1" fmla="*/ 587828 h 642257"/>
              <a:gd name="connsiteX2" fmla="*/ 1371600 w 2852057"/>
              <a:gd name="connsiteY2" fmla="*/ 576943 h 642257"/>
              <a:gd name="connsiteX3" fmla="*/ 762000 w 2852057"/>
              <a:gd name="connsiteY3" fmla="*/ 566057 h 642257"/>
              <a:gd name="connsiteX4" fmla="*/ 272142 w 2852057"/>
              <a:gd name="connsiteY4" fmla="*/ 555171 h 642257"/>
              <a:gd name="connsiteX5" fmla="*/ 239485 w 2852057"/>
              <a:gd name="connsiteY5" fmla="*/ 544285 h 642257"/>
              <a:gd name="connsiteX6" fmla="*/ 152400 w 2852057"/>
              <a:gd name="connsiteY6" fmla="*/ 522514 h 642257"/>
              <a:gd name="connsiteX7" fmla="*/ 119742 w 2852057"/>
              <a:gd name="connsiteY7" fmla="*/ 500743 h 642257"/>
              <a:gd name="connsiteX8" fmla="*/ 97971 w 2852057"/>
              <a:gd name="connsiteY8" fmla="*/ 478971 h 642257"/>
              <a:gd name="connsiteX9" fmla="*/ 65314 w 2852057"/>
              <a:gd name="connsiteY9" fmla="*/ 468085 h 642257"/>
              <a:gd name="connsiteX10" fmla="*/ 43542 w 2852057"/>
              <a:gd name="connsiteY10" fmla="*/ 435428 h 642257"/>
              <a:gd name="connsiteX11" fmla="*/ 10885 w 2852057"/>
              <a:gd name="connsiteY11" fmla="*/ 402771 h 642257"/>
              <a:gd name="connsiteX12" fmla="*/ 0 w 2852057"/>
              <a:gd name="connsiteY12" fmla="*/ 370114 h 642257"/>
              <a:gd name="connsiteX13" fmla="*/ 32657 w 2852057"/>
              <a:gd name="connsiteY13" fmla="*/ 217714 h 642257"/>
              <a:gd name="connsiteX14" fmla="*/ 65314 w 2852057"/>
              <a:gd name="connsiteY14" fmla="*/ 195943 h 642257"/>
              <a:gd name="connsiteX15" fmla="*/ 87085 w 2852057"/>
              <a:gd name="connsiteY15" fmla="*/ 163285 h 642257"/>
              <a:gd name="connsiteX16" fmla="*/ 152400 w 2852057"/>
              <a:gd name="connsiteY16" fmla="*/ 141514 h 642257"/>
              <a:gd name="connsiteX17" fmla="*/ 185057 w 2852057"/>
              <a:gd name="connsiteY17" fmla="*/ 130628 h 642257"/>
              <a:gd name="connsiteX18" fmla="*/ 304800 w 2852057"/>
              <a:gd name="connsiteY18" fmla="*/ 97971 h 642257"/>
              <a:gd name="connsiteX19" fmla="*/ 511628 w 2852057"/>
              <a:gd name="connsiteY19" fmla="*/ 76200 h 642257"/>
              <a:gd name="connsiteX20" fmla="*/ 609600 w 2852057"/>
              <a:gd name="connsiteY20" fmla="*/ 65314 h 642257"/>
              <a:gd name="connsiteX21" fmla="*/ 881742 w 2852057"/>
              <a:gd name="connsiteY21" fmla="*/ 54428 h 642257"/>
              <a:gd name="connsiteX22" fmla="*/ 1012371 w 2852057"/>
              <a:gd name="connsiteY22" fmla="*/ 43543 h 642257"/>
              <a:gd name="connsiteX23" fmla="*/ 1099457 w 2852057"/>
              <a:gd name="connsiteY23" fmla="*/ 32657 h 642257"/>
              <a:gd name="connsiteX24" fmla="*/ 1360714 w 2852057"/>
              <a:gd name="connsiteY24" fmla="*/ 10885 h 642257"/>
              <a:gd name="connsiteX25" fmla="*/ 1676400 w 2852057"/>
              <a:gd name="connsiteY25" fmla="*/ 0 h 642257"/>
              <a:gd name="connsiteX26" fmla="*/ 2057400 w 2852057"/>
              <a:gd name="connsiteY26" fmla="*/ 10885 h 642257"/>
              <a:gd name="connsiteX27" fmla="*/ 2177142 w 2852057"/>
              <a:gd name="connsiteY27" fmla="*/ 21771 h 642257"/>
              <a:gd name="connsiteX28" fmla="*/ 2645228 w 2852057"/>
              <a:gd name="connsiteY28" fmla="*/ 32657 h 642257"/>
              <a:gd name="connsiteX29" fmla="*/ 2743200 w 2852057"/>
              <a:gd name="connsiteY29" fmla="*/ 54428 h 642257"/>
              <a:gd name="connsiteX30" fmla="*/ 2764971 w 2852057"/>
              <a:gd name="connsiteY30" fmla="*/ 87085 h 642257"/>
              <a:gd name="connsiteX31" fmla="*/ 2808514 w 2852057"/>
              <a:gd name="connsiteY31" fmla="*/ 130628 h 642257"/>
              <a:gd name="connsiteX32" fmla="*/ 2830285 w 2852057"/>
              <a:gd name="connsiteY32" fmla="*/ 152400 h 642257"/>
              <a:gd name="connsiteX33" fmla="*/ 2852057 w 2852057"/>
              <a:gd name="connsiteY33" fmla="*/ 185057 h 642257"/>
              <a:gd name="connsiteX34" fmla="*/ 2830285 w 2852057"/>
              <a:gd name="connsiteY34" fmla="*/ 424543 h 642257"/>
              <a:gd name="connsiteX35" fmla="*/ 2808514 w 2852057"/>
              <a:gd name="connsiteY35" fmla="*/ 468085 h 642257"/>
              <a:gd name="connsiteX36" fmla="*/ 2754085 w 2852057"/>
              <a:gd name="connsiteY36" fmla="*/ 533400 h 642257"/>
              <a:gd name="connsiteX37" fmla="*/ 2721428 w 2852057"/>
              <a:gd name="connsiteY37" fmla="*/ 555171 h 642257"/>
              <a:gd name="connsiteX38" fmla="*/ 2645228 w 2852057"/>
              <a:gd name="connsiteY38" fmla="*/ 576943 h 642257"/>
              <a:gd name="connsiteX39" fmla="*/ 2601685 w 2852057"/>
              <a:gd name="connsiteY39" fmla="*/ 598714 h 642257"/>
              <a:gd name="connsiteX40" fmla="*/ 2525485 w 2852057"/>
              <a:gd name="connsiteY40" fmla="*/ 620485 h 642257"/>
              <a:gd name="connsiteX41" fmla="*/ 2492828 w 2852057"/>
              <a:gd name="connsiteY41" fmla="*/ 631371 h 642257"/>
              <a:gd name="connsiteX42" fmla="*/ 2373085 w 2852057"/>
              <a:gd name="connsiteY42" fmla="*/ 642257 h 642257"/>
              <a:gd name="connsiteX43" fmla="*/ 2155371 w 2852057"/>
              <a:gd name="connsiteY43" fmla="*/ 598714 h 64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52057" h="642257">
                <a:moveTo>
                  <a:pt x="2155371" y="598714"/>
                </a:moveTo>
                <a:cubicBezTo>
                  <a:pt x="2033814" y="589643"/>
                  <a:pt x="1814258" y="592564"/>
                  <a:pt x="1643742" y="587828"/>
                </a:cubicBezTo>
                <a:cubicBezTo>
                  <a:pt x="1552990" y="585307"/>
                  <a:pt x="1462359" y="579184"/>
                  <a:pt x="1371600" y="576943"/>
                </a:cubicBezTo>
                <a:lnTo>
                  <a:pt x="762000" y="566057"/>
                </a:lnTo>
                <a:lnTo>
                  <a:pt x="272142" y="555171"/>
                </a:lnTo>
                <a:cubicBezTo>
                  <a:pt x="261256" y="551542"/>
                  <a:pt x="250617" y="547068"/>
                  <a:pt x="239485" y="544285"/>
                </a:cubicBezTo>
                <a:cubicBezTo>
                  <a:pt x="214635" y="538073"/>
                  <a:pt x="177288" y="534958"/>
                  <a:pt x="152400" y="522514"/>
                </a:cubicBezTo>
                <a:cubicBezTo>
                  <a:pt x="140698" y="516663"/>
                  <a:pt x="129958" y="508916"/>
                  <a:pt x="119742" y="500743"/>
                </a:cubicBezTo>
                <a:cubicBezTo>
                  <a:pt x="111728" y="494332"/>
                  <a:pt x="106772" y="484252"/>
                  <a:pt x="97971" y="478971"/>
                </a:cubicBezTo>
                <a:cubicBezTo>
                  <a:pt x="88132" y="473067"/>
                  <a:pt x="76200" y="471714"/>
                  <a:pt x="65314" y="468085"/>
                </a:cubicBezTo>
                <a:cubicBezTo>
                  <a:pt x="58057" y="457199"/>
                  <a:pt x="51918" y="445479"/>
                  <a:pt x="43542" y="435428"/>
                </a:cubicBezTo>
                <a:cubicBezTo>
                  <a:pt x="33687" y="423602"/>
                  <a:pt x="19424" y="415580"/>
                  <a:pt x="10885" y="402771"/>
                </a:cubicBezTo>
                <a:cubicBezTo>
                  <a:pt x="4520" y="393224"/>
                  <a:pt x="3628" y="381000"/>
                  <a:pt x="0" y="370114"/>
                </a:cubicBezTo>
                <a:cubicBezTo>
                  <a:pt x="1149" y="360918"/>
                  <a:pt x="11504" y="231816"/>
                  <a:pt x="32657" y="217714"/>
                </a:cubicBezTo>
                <a:lnTo>
                  <a:pt x="65314" y="195943"/>
                </a:lnTo>
                <a:cubicBezTo>
                  <a:pt x="72571" y="185057"/>
                  <a:pt x="75991" y="170219"/>
                  <a:pt x="87085" y="163285"/>
                </a:cubicBezTo>
                <a:cubicBezTo>
                  <a:pt x="106546" y="151122"/>
                  <a:pt x="130628" y="148771"/>
                  <a:pt x="152400" y="141514"/>
                </a:cubicBezTo>
                <a:lnTo>
                  <a:pt x="185057" y="130628"/>
                </a:lnTo>
                <a:cubicBezTo>
                  <a:pt x="224908" y="117344"/>
                  <a:pt x="261846" y="104107"/>
                  <a:pt x="304800" y="97971"/>
                </a:cubicBezTo>
                <a:cubicBezTo>
                  <a:pt x="447189" y="77629"/>
                  <a:pt x="316375" y="94795"/>
                  <a:pt x="511628" y="76200"/>
                </a:cubicBezTo>
                <a:cubicBezTo>
                  <a:pt x="544338" y="73085"/>
                  <a:pt x="576798" y="67244"/>
                  <a:pt x="609600" y="65314"/>
                </a:cubicBezTo>
                <a:cubicBezTo>
                  <a:pt x="700230" y="59983"/>
                  <a:pt x="791028" y="58057"/>
                  <a:pt x="881742" y="54428"/>
                </a:cubicBezTo>
                <a:lnTo>
                  <a:pt x="1012371" y="43543"/>
                </a:lnTo>
                <a:cubicBezTo>
                  <a:pt x="1041480" y="40632"/>
                  <a:pt x="1070363" y="35720"/>
                  <a:pt x="1099457" y="32657"/>
                </a:cubicBezTo>
                <a:cubicBezTo>
                  <a:pt x="1146612" y="27693"/>
                  <a:pt x="1320543" y="12798"/>
                  <a:pt x="1360714" y="10885"/>
                </a:cubicBezTo>
                <a:cubicBezTo>
                  <a:pt x="1465886" y="5877"/>
                  <a:pt x="1571171" y="3628"/>
                  <a:pt x="1676400" y="0"/>
                </a:cubicBezTo>
                <a:lnTo>
                  <a:pt x="2057400" y="10885"/>
                </a:lnTo>
                <a:cubicBezTo>
                  <a:pt x="2097441" y="12626"/>
                  <a:pt x="2137091" y="20288"/>
                  <a:pt x="2177142" y="21771"/>
                </a:cubicBezTo>
                <a:cubicBezTo>
                  <a:pt x="2333106" y="27548"/>
                  <a:pt x="2489199" y="29028"/>
                  <a:pt x="2645228" y="32657"/>
                </a:cubicBezTo>
                <a:cubicBezTo>
                  <a:pt x="2645892" y="32768"/>
                  <a:pt x="2729098" y="43147"/>
                  <a:pt x="2743200" y="54428"/>
                </a:cubicBezTo>
                <a:cubicBezTo>
                  <a:pt x="2753416" y="62601"/>
                  <a:pt x="2756457" y="77152"/>
                  <a:pt x="2764971" y="87085"/>
                </a:cubicBezTo>
                <a:cubicBezTo>
                  <a:pt x="2778329" y="102670"/>
                  <a:pt x="2794000" y="116114"/>
                  <a:pt x="2808514" y="130628"/>
                </a:cubicBezTo>
                <a:cubicBezTo>
                  <a:pt x="2815771" y="137885"/>
                  <a:pt x="2824592" y="143861"/>
                  <a:pt x="2830285" y="152400"/>
                </a:cubicBezTo>
                <a:lnTo>
                  <a:pt x="2852057" y="185057"/>
                </a:lnTo>
                <a:cubicBezTo>
                  <a:pt x="2851060" y="202007"/>
                  <a:pt x="2850003" y="365388"/>
                  <a:pt x="2830285" y="424543"/>
                </a:cubicBezTo>
                <a:cubicBezTo>
                  <a:pt x="2825154" y="439937"/>
                  <a:pt x="2816565" y="453996"/>
                  <a:pt x="2808514" y="468085"/>
                </a:cubicBezTo>
                <a:cubicBezTo>
                  <a:pt x="2792945" y="495331"/>
                  <a:pt x="2778646" y="512932"/>
                  <a:pt x="2754085" y="533400"/>
                </a:cubicBezTo>
                <a:cubicBezTo>
                  <a:pt x="2744034" y="541775"/>
                  <a:pt x="2733130" y="549320"/>
                  <a:pt x="2721428" y="555171"/>
                </a:cubicBezTo>
                <a:cubicBezTo>
                  <a:pt x="2695110" y="568330"/>
                  <a:pt x="2673132" y="566479"/>
                  <a:pt x="2645228" y="576943"/>
                </a:cubicBezTo>
                <a:cubicBezTo>
                  <a:pt x="2630034" y="582641"/>
                  <a:pt x="2616600" y="592322"/>
                  <a:pt x="2601685" y="598714"/>
                </a:cubicBezTo>
                <a:cubicBezTo>
                  <a:pt x="2575577" y="609903"/>
                  <a:pt x="2553116" y="612591"/>
                  <a:pt x="2525485" y="620485"/>
                </a:cubicBezTo>
                <a:cubicBezTo>
                  <a:pt x="2514452" y="623637"/>
                  <a:pt x="2504187" y="629748"/>
                  <a:pt x="2492828" y="631371"/>
                </a:cubicBezTo>
                <a:cubicBezTo>
                  <a:pt x="2453152" y="637039"/>
                  <a:pt x="2412999" y="638628"/>
                  <a:pt x="2373085" y="642257"/>
                </a:cubicBezTo>
                <a:cubicBezTo>
                  <a:pt x="2137236" y="631026"/>
                  <a:pt x="2276928" y="607785"/>
                  <a:pt x="2155371" y="598714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6012429" y="2928620"/>
            <a:ext cx="3058886" cy="544286"/>
          </a:xfrm>
          <a:custGeom>
            <a:avLst/>
            <a:gdLst>
              <a:gd name="connsiteX0" fmla="*/ 2144486 w 3058886"/>
              <a:gd name="connsiteY0" fmla="*/ 511629 h 544286"/>
              <a:gd name="connsiteX1" fmla="*/ 1763486 w 3058886"/>
              <a:gd name="connsiteY1" fmla="*/ 500743 h 544286"/>
              <a:gd name="connsiteX2" fmla="*/ 1709058 w 3058886"/>
              <a:gd name="connsiteY2" fmla="*/ 489857 h 544286"/>
              <a:gd name="connsiteX3" fmla="*/ 1045029 w 3058886"/>
              <a:gd name="connsiteY3" fmla="*/ 500743 h 544286"/>
              <a:gd name="connsiteX4" fmla="*/ 990600 w 3058886"/>
              <a:gd name="connsiteY4" fmla="*/ 511629 h 544286"/>
              <a:gd name="connsiteX5" fmla="*/ 892629 w 3058886"/>
              <a:gd name="connsiteY5" fmla="*/ 533400 h 544286"/>
              <a:gd name="connsiteX6" fmla="*/ 664029 w 3058886"/>
              <a:gd name="connsiteY6" fmla="*/ 544286 h 544286"/>
              <a:gd name="connsiteX7" fmla="*/ 511629 w 3058886"/>
              <a:gd name="connsiteY7" fmla="*/ 511629 h 544286"/>
              <a:gd name="connsiteX8" fmla="*/ 457200 w 3058886"/>
              <a:gd name="connsiteY8" fmla="*/ 500743 h 544286"/>
              <a:gd name="connsiteX9" fmla="*/ 391886 w 3058886"/>
              <a:gd name="connsiteY9" fmla="*/ 478972 h 544286"/>
              <a:gd name="connsiteX10" fmla="*/ 337458 w 3058886"/>
              <a:gd name="connsiteY10" fmla="*/ 446314 h 544286"/>
              <a:gd name="connsiteX11" fmla="*/ 272143 w 3058886"/>
              <a:gd name="connsiteY11" fmla="*/ 402772 h 544286"/>
              <a:gd name="connsiteX12" fmla="*/ 206829 w 3058886"/>
              <a:gd name="connsiteY12" fmla="*/ 381000 h 544286"/>
              <a:gd name="connsiteX13" fmla="*/ 174172 w 3058886"/>
              <a:gd name="connsiteY13" fmla="*/ 359229 h 544286"/>
              <a:gd name="connsiteX14" fmla="*/ 130629 w 3058886"/>
              <a:gd name="connsiteY14" fmla="*/ 348343 h 544286"/>
              <a:gd name="connsiteX15" fmla="*/ 32658 w 3058886"/>
              <a:gd name="connsiteY15" fmla="*/ 326572 h 544286"/>
              <a:gd name="connsiteX16" fmla="*/ 10886 w 3058886"/>
              <a:gd name="connsiteY16" fmla="*/ 304800 h 544286"/>
              <a:gd name="connsiteX17" fmla="*/ 0 w 3058886"/>
              <a:gd name="connsiteY17" fmla="*/ 272143 h 544286"/>
              <a:gd name="connsiteX18" fmla="*/ 32658 w 3058886"/>
              <a:gd name="connsiteY18" fmla="*/ 195943 h 544286"/>
              <a:gd name="connsiteX19" fmla="*/ 97972 w 3058886"/>
              <a:gd name="connsiteY19" fmla="*/ 163286 h 544286"/>
              <a:gd name="connsiteX20" fmla="*/ 152400 w 3058886"/>
              <a:gd name="connsiteY20" fmla="*/ 130629 h 544286"/>
              <a:gd name="connsiteX21" fmla="*/ 174172 w 3058886"/>
              <a:gd name="connsiteY21" fmla="*/ 108857 h 544286"/>
              <a:gd name="connsiteX22" fmla="*/ 239486 w 3058886"/>
              <a:gd name="connsiteY22" fmla="*/ 87086 h 544286"/>
              <a:gd name="connsiteX23" fmla="*/ 805543 w 3058886"/>
              <a:gd name="connsiteY23" fmla="*/ 65314 h 544286"/>
              <a:gd name="connsiteX24" fmla="*/ 1001486 w 3058886"/>
              <a:gd name="connsiteY24" fmla="*/ 54429 h 544286"/>
              <a:gd name="connsiteX25" fmla="*/ 1034143 w 3058886"/>
              <a:gd name="connsiteY25" fmla="*/ 43543 h 544286"/>
              <a:gd name="connsiteX26" fmla="*/ 1110343 w 3058886"/>
              <a:gd name="connsiteY26" fmla="*/ 32657 h 544286"/>
              <a:gd name="connsiteX27" fmla="*/ 1143000 w 3058886"/>
              <a:gd name="connsiteY27" fmla="*/ 21772 h 544286"/>
              <a:gd name="connsiteX28" fmla="*/ 1480458 w 3058886"/>
              <a:gd name="connsiteY28" fmla="*/ 21772 h 544286"/>
              <a:gd name="connsiteX29" fmla="*/ 1828800 w 3058886"/>
              <a:gd name="connsiteY29" fmla="*/ 21772 h 544286"/>
              <a:gd name="connsiteX30" fmla="*/ 2166258 w 3058886"/>
              <a:gd name="connsiteY30" fmla="*/ 0 h 544286"/>
              <a:gd name="connsiteX31" fmla="*/ 2634343 w 3058886"/>
              <a:gd name="connsiteY31" fmla="*/ 10886 h 544286"/>
              <a:gd name="connsiteX32" fmla="*/ 2797629 w 3058886"/>
              <a:gd name="connsiteY32" fmla="*/ 32657 h 544286"/>
              <a:gd name="connsiteX33" fmla="*/ 2917372 w 3058886"/>
              <a:gd name="connsiteY33" fmla="*/ 43543 h 544286"/>
              <a:gd name="connsiteX34" fmla="*/ 2960915 w 3058886"/>
              <a:gd name="connsiteY34" fmla="*/ 76200 h 544286"/>
              <a:gd name="connsiteX35" fmla="*/ 2993572 w 3058886"/>
              <a:gd name="connsiteY35" fmla="*/ 97972 h 544286"/>
              <a:gd name="connsiteX36" fmla="*/ 3037115 w 3058886"/>
              <a:gd name="connsiteY36" fmla="*/ 195943 h 544286"/>
              <a:gd name="connsiteX37" fmla="*/ 3058886 w 3058886"/>
              <a:gd name="connsiteY37" fmla="*/ 228600 h 544286"/>
              <a:gd name="connsiteX38" fmla="*/ 3048000 w 3058886"/>
              <a:gd name="connsiteY38" fmla="*/ 337457 h 544286"/>
              <a:gd name="connsiteX39" fmla="*/ 3026229 w 3058886"/>
              <a:gd name="connsiteY39" fmla="*/ 359229 h 544286"/>
              <a:gd name="connsiteX40" fmla="*/ 3004458 w 3058886"/>
              <a:gd name="connsiteY40" fmla="*/ 391886 h 544286"/>
              <a:gd name="connsiteX41" fmla="*/ 2906486 w 3058886"/>
              <a:gd name="connsiteY41" fmla="*/ 446314 h 544286"/>
              <a:gd name="connsiteX42" fmla="*/ 2873829 w 3058886"/>
              <a:gd name="connsiteY42" fmla="*/ 468086 h 544286"/>
              <a:gd name="connsiteX43" fmla="*/ 2732315 w 3058886"/>
              <a:gd name="connsiteY43" fmla="*/ 489857 h 544286"/>
              <a:gd name="connsiteX44" fmla="*/ 2296886 w 3058886"/>
              <a:gd name="connsiteY44" fmla="*/ 511629 h 544286"/>
              <a:gd name="connsiteX45" fmla="*/ 2220686 w 3058886"/>
              <a:gd name="connsiteY45" fmla="*/ 522514 h 544286"/>
              <a:gd name="connsiteX46" fmla="*/ 2155372 w 3058886"/>
              <a:gd name="connsiteY46" fmla="*/ 533400 h 544286"/>
              <a:gd name="connsiteX47" fmla="*/ 2144486 w 3058886"/>
              <a:gd name="connsiteY47" fmla="*/ 511629 h 54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58886" h="544286">
                <a:moveTo>
                  <a:pt x="2144486" y="511629"/>
                </a:moveTo>
                <a:cubicBezTo>
                  <a:pt x="2079172" y="506186"/>
                  <a:pt x="1890379" y="507088"/>
                  <a:pt x="1763486" y="500743"/>
                </a:cubicBezTo>
                <a:cubicBezTo>
                  <a:pt x="1745007" y="499819"/>
                  <a:pt x="1727560" y="489857"/>
                  <a:pt x="1709058" y="489857"/>
                </a:cubicBezTo>
                <a:cubicBezTo>
                  <a:pt x="1487685" y="489857"/>
                  <a:pt x="1266372" y="497114"/>
                  <a:pt x="1045029" y="500743"/>
                </a:cubicBezTo>
                <a:cubicBezTo>
                  <a:pt x="1026886" y="504372"/>
                  <a:pt x="1008550" y="507142"/>
                  <a:pt x="990600" y="511629"/>
                </a:cubicBezTo>
                <a:cubicBezTo>
                  <a:pt x="932589" y="526131"/>
                  <a:pt x="977753" y="527094"/>
                  <a:pt x="892629" y="533400"/>
                </a:cubicBezTo>
                <a:cubicBezTo>
                  <a:pt x="816551" y="539036"/>
                  <a:pt x="740229" y="540657"/>
                  <a:pt x="664029" y="544286"/>
                </a:cubicBezTo>
                <a:cubicBezTo>
                  <a:pt x="529022" y="524999"/>
                  <a:pt x="646122" y="545252"/>
                  <a:pt x="511629" y="511629"/>
                </a:cubicBezTo>
                <a:cubicBezTo>
                  <a:pt x="493679" y="507142"/>
                  <a:pt x="475050" y="505611"/>
                  <a:pt x="457200" y="500743"/>
                </a:cubicBezTo>
                <a:cubicBezTo>
                  <a:pt x="435060" y="494705"/>
                  <a:pt x="391886" y="478972"/>
                  <a:pt x="391886" y="478972"/>
                </a:cubicBezTo>
                <a:cubicBezTo>
                  <a:pt x="343046" y="430130"/>
                  <a:pt x="401044" y="481639"/>
                  <a:pt x="337458" y="446314"/>
                </a:cubicBezTo>
                <a:cubicBezTo>
                  <a:pt x="314585" y="433607"/>
                  <a:pt x="296966" y="411047"/>
                  <a:pt x="272143" y="402772"/>
                </a:cubicBezTo>
                <a:cubicBezTo>
                  <a:pt x="250372" y="395515"/>
                  <a:pt x="225924" y="393730"/>
                  <a:pt x="206829" y="381000"/>
                </a:cubicBezTo>
                <a:cubicBezTo>
                  <a:pt x="195943" y="373743"/>
                  <a:pt x="186197" y="364383"/>
                  <a:pt x="174172" y="359229"/>
                </a:cubicBezTo>
                <a:cubicBezTo>
                  <a:pt x="160421" y="353336"/>
                  <a:pt x="145014" y="352453"/>
                  <a:pt x="130629" y="348343"/>
                </a:cubicBezTo>
                <a:cubicBezTo>
                  <a:pt x="55597" y="326905"/>
                  <a:pt x="150524" y="346215"/>
                  <a:pt x="32658" y="326572"/>
                </a:cubicBezTo>
                <a:cubicBezTo>
                  <a:pt x="25401" y="319315"/>
                  <a:pt x="16167" y="313601"/>
                  <a:pt x="10886" y="304800"/>
                </a:cubicBezTo>
                <a:cubicBezTo>
                  <a:pt x="4982" y="294961"/>
                  <a:pt x="0" y="283618"/>
                  <a:pt x="0" y="272143"/>
                </a:cubicBezTo>
                <a:cubicBezTo>
                  <a:pt x="0" y="247159"/>
                  <a:pt x="14881" y="213719"/>
                  <a:pt x="32658" y="195943"/>
                </a:cubicBezTo>
                <a:cubicBezTo>
                  <a:pt x="53760" y="174842"/>
                  <a:pt x="71412" y="172140"/>
                  <a:pt x="97972" y="163286"/>
                </a:cubicBezTo>
                <a:cubicBezTo>
                  <a:pt x="153133" y="108122"/>
                  <a:pt x="81746" y="173021"/>
                  <a:pt x="152400" y="130629"/>
                </a:cubicBezTo>
                <a:cubicBezTo>
                  <a:pt x="161201" y="125349"/>
                  <a:pt x="164992" y="113447"/>
                  <a:pt x="174172" y="108857"/>
                </a:cubicBezTo>
                <a:cubicBezTo>
                  <a:pt x="194698" y="98594"/>
                  <a:pt x="217222" y="92652"/>
                  <a:pt x="239486" y="87086"/>
                </a:cubicBezTo>
                <a:cubicBezTo>
                  <a:pt x="452036" y="33947"/>
                  <a:pt x="268071" y="76512"/>
                  <a:pt x="805543" y="65314"/>
                </a:cubicBezTo>
                <a:cubicBezTo>
                  <a:pt x="870857" y="61686"/>
                  <a:pt x="936366" y="60631"/>
                  <a:pt x="1001486" y="54429"/>
                </a:cubicBezTo>
                <a:cubicBezTo>
                  <a:pt x="1012909" y="53341"/>
                  <a:pt x="1022891" y="45793"/>
                  <a:pt x="1034143" y="43543"/>
                </a:cubicBezTo>
                <a:cubicBezTo>
                  <a:pt x="1059303" y="38511"/>
                  <a:pt x="1084943" y="36286"/>
                  <a:pt x="1110343" y="32657"/>
                </a:cubicBezTo>
                <a:cubicBezTo>
                  <a:pt x="1121229" y="29029"/>
                  <a:pt x="1131868" y="24555"/>
                  <a:pt x="1143000" y="21772"/>
                </a:cubicBezTo>
                <a:cubicBezTo>
                  <a:pt x="1264531" y="-8610"/>
                  <a:pt x="1308943" y="15175"/>
                  <a:pt x="1480458" y="21772"/>
                </a:cubicBezTo>
                <a:cubicBezTo>
                  <a:pt x="1637197" y="47894"/>
                  <a:pt x="1531003" y="34719"/>
                  <a:pt x="1828800" y="21772"/>
                </a:cubicBezTo>
                <a:cubicBezTo>
                  <a:pt x="2051096" y="12107"/>
                  <a:pt x="1993704" y="15687"/>
                  <a:pt x="2166258" y="0"/>
                </a:cubicBezTo>
                <a:lnTo>
                  <a:pt x="2634343" y="10886"/>
                </a:lnTo>
                <a:cubicBezTo>
                  <a:pt x="2665527" y="12109"/>
                  <a:pt x="2763827" y="28901"/>
                  <a:pt x="2797629" y="32657"/>
                </a:cubicBezTo>
                <a:cubicBezTo>
                  <a:pt x="2837463" y="37083"/>
                  <a:pt x="2877458" y="39914"/>
                  <a:pt x="2917372" y="43543"/>
                </a:cubicBezTo>
                <a:cubicBezTo>
                  <a:pt x="2931886" y="54429"/>
                  <a:pt x="2946152" y="65655"/>
                  <a:pt x="2960915" y="76200"/>
                </a:cubicBezTo>
                <a:cubicBezTo>
                  <a:pt x="2971561" y="83804"/>
                  <a:pt x="2984321" y="88721"/>
                  <a:pt x="2993572" y="97972"/>
                </a:cubicBezTo>
                <a:cubicBezTo>
                  <a:pt x="3037880" y="142280"/>
                  <a:pt x="2994003" y="131274"/>
                  <a:pt x="3037115" y="195943"/>
                </a:cubicBezTo>
                <a:lnTo>
                  <a:pt x="3058886" y="228600"/>
                </a:lnTo>
                <a:cubicBezTo>
                  <a:pt x="3055257" y="264886"/>
                  <a:pt x="3056844" y="302079"/>
                  <a:pt x="3048000" y="337457"/>
                </a:cubicBezTo>
                <a:cubicBezTo>
                  <a:pt x="3045511" y="347414"/>
                  <a:pt x="3032640" y="351215"/>
                  <a:pt x="3026229" y="359229"/>
                </a:cubicBezTo>
                <a:cubicBezTo>
                  <a:pt x="3018056" y="369445"/>
                  <a:pt x="3014304" y="383271"/>
                  <a:pt x="3004458" y="391886"/>
                </a:cubicBezTo>
                <a:cubicBezTo>
                  <a:pt x="2958388" y="432197"/>
                  <a:pt x="2951340" y="431363"/>
                  <a:pt x="2906486" y="446314"/>
                </a:cubicBezTo>
                <a:cubicBezTo>
                  <a:pt x="2895600" y="453571"/>
                  <a:pt x="2885854" y="462932"/>
                  <a:pt x="2873829" y="468086"/>
                </a:cubicBezTo>
                <a:cubicBezTo>
                  <a:pt x="2842048" y="481707"/>
                  <a:pt x="2749315" y="488816"/>
                  <a:pt x="2732315" y="489857"/>
                </a:cubicBezTo>
                <a:cubicBezTo>
                  <a:pt x="2587262" y="498738"/>
                  <a:pt x="2442029" y="504372"/>
                  <a:pt x="2296886" y="511629"/>
                </a:cubicBezTo>
                <a:lnTo>
                  <a:pt x="2220686" y="522514"/>
                </a:lnTo>
                <a:cubicBezTo>
                  <a:pt x="2198871" y="525870"/>
                  <a:pt x="2177334" y="531204"/>
                  <a:pt x="2155372" y="533400"/>
                </a:cubicBezTo>
                <a:cubicBezTo>
                  <a:pt x="2140930" y="534844"/>
                  <a:pt x="2209800" y="517072"/>
                  <a:pt x="2144486" y="51162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45122" y="2155372"/>
            <a:ext cx="4946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+ дополнительные пожелания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оборудовать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для спортивных занятий во всех обозначенных ранее вариантах – </a:t>
            </a:r>
            <a:r>
              <a:rPr lang="ru-RU" sz="1400" dirty="0">
                <a:solidFill>
                  <a:srgbClr val="FF0000"/>
                </a:solidFill>
              </a:rPr>
              <a:t>69 </a:t>
            </a:r>
            <a:r>
              <a:rPr lang="ru-RU" sz="1400" dirty="0" smtClean="0">
                <a:solidFill>
                  <a:srgbClr val="FF0000"/>
                </a:solidFill>
              </a:rPr>
              <a:t>ответов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45123" y="3747407"/>
            <a:ext cx="49468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Выводы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ru-RU" sz="1600" dirty="0" smtClean="0">
                <a:solidFill>
                  <a:srgbClr val="FF0000"/>
                </a:solidFill>
              </a:rPr>
              <a:t>Спорт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ивную функцию здесь </a:t>
            </a:r>
            <a:r>
              <a:rPr lang="ru-RU" sz="1600" dirty="0" smtClean="0">
                <a:solidFill>
                  <a:srgbClr val="FF0000"/>
                </a:solidFill>
              </a:rPr>
              <a:t>необходимо сохранить</a:t>
            </a:r>
            <a:endParaRPr lang="ru-RU" sz="1600" dirty="0">
              <a:solidFill>
                <a:srgbClr val="FF0000"/>
              </a:solidFill>
            </a:endParaRP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Площадка </a:t>
            </a:r>
            <a:r>
              <a:rPr lang="ru-RU" sz="1600" dirty="0">
                <a:solidFill>
                  <a:srgbClr val="FF0000"/>
                </a:solidFill>
              </a:rPr>
              <a:t>требует </a:t>
            </a:r>
            <a:r>
              <a:rPr lang="ru-RU" sz="1600" dirty="0" smtClean="0">
                <a:solidFill>
                  <a:srgbClr val="FF0000"/>
                </a:solidFill>
              </a:rPr>
              <a:t>реконструкции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3. </a:t>
            </a:r>
            <a:r>
              <a:rPr lang="ru-RU" sz="1600" dirty="0" smtClean="0">
                <a:solidFill>
                  <a:srgbClr val="FF0000"/>
                </a:solidFill>
              </a:rPr>
              <a:t>Что-то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надо </a:t>
            </a:r>
            <a:r>
              <a:rPr lang="ru-RU" sz="1600" dirty="0" smtClean="0">
                <a:solidFill>
                  <a:srgbClr val="FF0000"/>
                </a:solidFill>
              </a:rPr>
              <a:t>делать с </a:t>
            </a:r>
            <a:r>
              <a:rPr lang="ru-RU" sz="1600" dirty="0" err="1" smtClean="0">
                <a:solidFill>
                  <a:srgbClr val="FF0000"/>
                </a:solidFill>
              </a:rPr>
              <a:t>пейнтбольным</a:t>
            </a:r>
            <a:r>
              <a:rPr lang="ru-RU" sz="1600" dirty="0" smtClean="0">
                <a:solidFill>
                  <a:srgbClr val="FF0000"/>
                </a:solidFill>
              </a:rPr>
              <a:t> клубом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1204" y="-26870"/>
            <a:ext cx="9400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Старая спортивная площадка за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пейнтбольным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клубом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" y="86899"/>
            <a:ext cx="1248586" cy="1196047"/>
          </a:xfrm>
          <a:prstGeom prst="rect">
            <a:avLst/>
          </a:prstGeom>
          <a:ln>
            <a:noFill/>
          </a:ln>
        </p:spPr>
      </p:pic>
      <p:graphicFrame>
        <p:nvGraphicFramePr>
          <p:cNvPr id="10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358073"/>
              </p:ext>
            </p:extLst>
          </p:nvPr>
        </p:nvGraphicFramePr>
        <p:xfrm>
          <a:off x="147020" y="620487"/>
          <a:ext cx="6825280" cy="609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245122" y="906236"/>
            <a:ext cx="38472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+ свои варианты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</a:rPr>
              <a:t>Скейт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/самокат/велосипед (МТБ) –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6 ответов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179388" lvl="0" indent="-179388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Бадминтон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– 2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ответа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179388" lvl="0" indent="-179388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Интервальный бег – 1 ответ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59364" y="56487"/>
            <a:ext cx="9400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Основные выводы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67704" y="688030"/>
            <a:ext cx="3827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ысокая значимость спорта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н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еудовлетворённость людей сейчас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70171" y="4211188"/>
            <a:ext cx="5781505" cy="646331"/>
          </a:xfrm>
          <a:prstGeom prst="rect">
            <a:avLst/>
          </a:prstGeom>
          <a:ln w="28575" cmpd="thickThin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 этой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территории </a:t>
            </a:r>
            <a:r>
              <a:rPr lang="ru-RU" b="1" dirty="0">
                <a:solidFill>
                  <a:srgbClr val="FF0000"/>
                </a:solidFill>
              </a:rPr>
              <a:t>необходим широкий спортивный функционал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0846" y="5508128"/>
            <a:ext cx="5061547" cy="646331"/>
          </a:xfrm>
          <a:prstGeom prst="rect">
            <a:avLst/>
          </a:prstGeom>
          <a:ln w="28575" cmpd="thickThin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Жители </a:t>
            </a:r>
            <a:r>
              <a:rPr lang="ru-RU" b="1" dirty="0">
                <a:solidFill>
                  <a:srgbClr val="FF0000"/>
                </a:solidFill>
              </a:rPr>
              <a:t>проявляют высокий </a:t>
            </a:r>
            <a:r>
              <a:rPr lang="ru-RU" b="1" dirty="0" smtClean="0">
                <a:solidFill>
                  <a:srgbClr val="FF0000"/>
                </a:solidFill>
              </a:rPr>
              <a:t>интерес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 созданию спортивного пространства для всех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7976" y="707095"/>
            <a:ext cx="2616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з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начительный охват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ысокий интерес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46" y="1272805"/>
            <a:ext cx="3520000" cy="198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671" y="1272805"/>
            <a:ext cx="3520000" cy="198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496" y="1272805"/>
            <a:ext cx="3519999" cy="198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0846" y="4211188"/>
            <a:ext cx="5061547" cy="369332"/>
          </a:xfrm>
          <a:prstGeom prst="rect">
            <a:avLst/>
          </a:prstGeom>
          <a:ln w="28575" cmpd="thickThin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Результаты достоверны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68527" y="688030"/>
            <a:ext cx="3827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ысокая поддержка жителями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и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деи спортивного пространства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270171" y="5508128"/>
            <a:ext cx="5781505" cy="646331"/>
          </a:xfrm>
          <a:prstGeom prst="rect">
            <a:avLst/>
          </a:prstGeom>
          <a:ln w="28575" cmpd="thickThin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Жители сами готовы </a:t>
            </a:r>
            <a:r>
              <a:rPr lang="ru-RU" b="1" dirty="0">
                <a:solidFill>
                  <a:srgbClr val="FF0000"/>
                </a:solidFill>
              </a:rPr>
              <a:t>участвовать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создании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 будущем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наполнении такого спортивного пространства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7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798" y="5934009"/>
            <a:ext cx="9786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5915429" y="823300"/>
            <a:ext cx="5808664" cy="2360771"/>
            <a:chOff x="3327140" y="973402"/>
            <a:chExt cx="6952884" cy="282580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7140" y="973402"/>
              <a:ext cx="3551989" cy="1997994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4086" y="1499211"/>
              <a:ext cx="3551989" cy="1997994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0080" y="1129239"/>
              <a:ext cx="3551989" cy="199799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8035" y="1801216"/>
              <a:ext cx="3551989" cy="1997993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Прямоугольник 11"/>
          <p:cNvSpPr/>
          <p:nvPr/>
        </p:nvSpPr>
        <p:spPr>
          <a:xfrm>
            <a:off x="1551214" y="3932047"/>
            <a:ext cx="9698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Результаты исследования – в основу технического задания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для проекта изменения территории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51214" y="4768523"/>
            <a:ext cx="10113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Обеспечить активное участие жителей на всех этапах реализации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- проектировании, создании и будущем функционировании спортивного общественного пространства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4139" y="32118"/>
            <a:ext cx="491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#МЫ ЗА! СПОРТ ДЛЯ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ВСЕХ 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30007" y="3545188"/>
            <a:ext cx="5770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Призываем администрацию Калининского района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7" r="22567" b="2752"/>
          <a:stretch/>
        </p:blipFill>
        <p:spPr>
          <a:xfrm>
            <a:off x="654183" y="1030545"/>
            <a:ext cx="3527893" cy="195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трелка вправо 16"/>
          <p:cNvSpPr/>
          <p:nvPr/>
        </p:nvSpPr>
        <p:spPr>
          <a:xfrm>
            <a:off x="4865914" y="953491"/>
            <a:ext cx="676484" cy="2230579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202223705"/>
              </p:ext>
            </p:extLst>
          </p:nvPr>
        </p:nvGraphicFramePr>
        <p:xfrm>
          <a:off x="1650774" y="457197"/>
          <a:ext cx="8817427" cy="5119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5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665507"/>
              </p:ext>
            </p:extLst>
          </p:nvPr>
        </p:nvGraphicFramePr>
        <p:xfrm>
          <a:off x="2842929" y="1045029"/>
          <a:ext cx="6433117" cy="4073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3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/>
          <p:cNvSpPr/>
          <p:nvPr/>
        </p:nvSpPr>
        <p:spPr>
          <a:xfrm>
            <a:off x="5595567" y="4526730"/>
            <a:ext cx="6258974" cy="18000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256" y="4855320"/>
            <a:ext cx="1788056" cy="100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0" name="Прямоугольник 79"/>
          <p:cNvSpPr/>
          <p:nvPr/>
        </p:nvSpPr>
        <p:spPr>
          <a:xfrm>
            <a:off x="5611584" y="2567536"/>
            <a:ext cx="6242957" cy="18000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600699" y="620796"/>
            <a:ext cx="6242957" cy="18000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40595" y="630078"/>
            <a:ext cx="5073805" cy="569361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207" y="3241785"/>
            <a:ext cx="1819430" cy="84282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6374097" y="2583364"/>
            <a:ext cx="455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Опрос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03547" y="612631"/>
            <a:ext cx="3319199" cy="1189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indent="-182563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Прояснение и оценка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потребности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Разработка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необходимых сценариев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Определение </a:t>
            </a: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функционального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наполнения </a:t>
            </a:r>
          </a:p>
          <a:p>
            <a:pPr marL="182563" indent="-182563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Выявление наиболее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значимых факторов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1736" y="2020554"/>
            <a:ext cx="5082821" cy="1614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Задачи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выявление целевых групп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заинтересованных респондентов</a:t>
            </a: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выяснение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потребностей </a:t>
            </a: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жителей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учётом целей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преобразования</a:t>
            </a: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определение отношения жителей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 будущим преобразованиям</a:t>
            </a: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описание текущих сценариев использования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прояснение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ценностей и проблем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формулирование </a:t>
            </a:r>
            <a:r>
              <a:rPr lang="ru-RU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пожеланий </a:t>
            </a:r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пользователей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 будущему функционалу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2714420" y="1699120"/>
            <a:ext cx="297451" cy="434606"/>
          </a:xfrm>
          <a:prstGeom prst="rightArrow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305671" y="4031525"/>
            <a:ext cx="2843374" cy="2125560"/>
            <a:chOff x="5065965" y="-7620"/>
            <a:chExt cx="9173980" cy="685800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5965" y="-7620"/>
              <a:ext cx="9173980" cy="68580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grpSp>
          <p:nvGrpSpPr>
            <p:cNvPr id="28" name="Группа 27"/>
            <p:cNvGrpSpPr/>
            <p:nvPr/>
          </p:nvGrpSpPr>
          <p:grpSpPr>
            <a:xfrm>
              <a:off x="5865341" y="81371"/>
              <a:ext cx="7323749" cy="6426109"/>
              <a:chOff x="5865341" y="81371"/>
              <a:chExt cx="7323749" cy="6426109"/>
            </a:xfrm>
          </p:grpSpPr>
          <p:sp>
            <p:nvSpPr>
              <p:cNvPr id="29" name="Полилиния 28"/>
              <p:cNvSpPr>
                <a:spLocks/>
              </p:cNvSpPr>
              <p:nvPr/>
            </p:nvSpPr>
            <p:spPr>
              <a:xfrm>
                <a:off x="8801099" y="2158314"/>
                <a:ext cx="1463247" cy="1895526"/>
              </a:xfrm>
              <a:custGeom>
                <a:avLst/>
                <a:gdLst>
                  <a:gd name="connsiteX0" fmla="*/ 0 w 623455"/>
                  <a:gd name="connsiteY0" fmla="*/ 606829 h 781396"/>
                  <a:gd name="connsiteX1" fmla="*/ 340822 w 623455"/>
                  <a:gd name="connsiteY1" fmla="*/ 0 h 781396"/>
                  <a:gd name="connsiteX2" fmla="*/ 623455 w 623455"/>
                  <a:gd name="connsiteY2" fmla="*/ 166255 h 781396"/>
                  <a:gd name="connsiteX3" fmla="*/ 282633 w 623455"/>
                  <a:gd name="connsiteY3" fmla="*/ 781396 h 781396"/>
                  <a:gd name="connsiteX4" fmla="*/ 0 w 623455"/>
                  <a:gd name="connsiteY4" fmla="*/ 606829 h 78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455" h="781396">
                    <a:moveTo>
                      <a:pt x="0" y="606829"/>
                    </a:moveTo>
                    <a:lnTo>
                      <a:pt x="340822" y="0"/>
                    </a:lnTo>
                    <a:lnTo>
                      <a:pt x="623455" y="166255"/>
                    </a:lnTo>
                    <a:lnTo>
                      <a:pt x="282633" y="781396"/>
                    </a:lnTo>
                    <a:lnTo>
                      <a:pt x="0" y="606829"/>
                    </a:lnTo>
                    <a:close/>
                  </a:path>
                </a:pathLst>
              </a:custGeom>
              <a:solidFill>
                <a:srgbClr val="4F81BD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олилиния 29"/>
              <p:cNvSpPr>
                <a:spLocks noChangeAspect="1"/>
              </p:cNvSpPr>
              <p:nvPr/>
            </p:nvSpPr>
            <p:spPr>
              <a:xfrm>
                <a:off x="8189791" y="81371"/>
                <a:ext cx="4999299" cy="3384142"/>
              </a:xfrm>
              <a:custGeom>
                <a:avLst/>
                <a:gdLst>
                  <a:gd name="connsiteX0" fmla="*/ 0 w 2161309"/>
                  <a:gd name="connsiteY0" fmla="*/ 498763 h 1463040"/>
                  <a:gd name="connsiteX1" fmla="*/ 274320 w 2161309"/>
                  <a:gd name="connsiteY1" fmla="*/ 0 h 1463040"/>
                  <a:gd name="connsiteX2" fmla="*/ 2161309 w 2161309"/>
                  <a:gd name="connsiteY2" fmla="*/ 955963 h 1463040"/>
                  <a:gd name="connsiteX3" fmla="*/ 1995054 w 2161309"/>
                  <a:gd name="connsiteY3" fmla="*/ 1255222 h 1463040"/>
                  <a:gd name="connsiteX4" fmla="*/ 1820487 w 2161309"/>
                  <a:gd name="connsiteY4" fmla="*/ 1413163 h 1463040"/>
                  <a:gd name="connsiteX5" fmla="*/ 1596043 w 2161309"/>
                  <a:gd name="connsiteY5" fmla="*/ 1463040 h 1463040"/>
                  <a:gd name="connsiteX6" fmla="*/ 0 w 2161309"/>
                  <a:gd name="connsiteY6" fmla="*/ 498763 h 146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1309" h="1463040">
                    <a:moveTo>
                      <a:pt x="0" y="498763"/>
                    </a:moveTo>
                    <a:lnTo>
                      <a:pt x="274320" y="0"/>
                    </a:lnTo>
                    <a:lnTo>
                      <a:pt x="2161309" y="955963"/>
                    </a:lnTo>
                    <a:lnTo>
                      <a:pt x="1995054" y="1255222"/>
                    </a:lnTo>
                    <a:lnTo>
                      <a:pt x="1820487" y="1413163"/>
                    </a:lnTo>
                    <a:lnTo>
                      <a:pt x="1596043" y="1463040"/>
                    </a:lnTo>
                    <a:lnTo>
                      <a:pt x="0" y="498763"/>
                    </a:lnTo>
                    <a:close/>
                  </a:path>
                </a:pathLst>
              </a:custGeom>
              <a:solidFill>
                <a:srgbClr val="C0504D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олилиния 30"/>
              <p:cNvSpPr>
                <a:spLocks/>
              </p:cNvSpPr>
              <p:nvPr/>
            </p:nvSpPr>
            <p:spPr>
              <a:xfrm>
                <a:off x="6850380" y="1337310"/>
                <a:ext cx="2674620" cy="3200400"/>
              </a:xfrm>
              <a:custGeom>
                <a:avLst/>
                <a:gdLst>
                  <a:gd name="connsiteX0" fmla="*/ 0 w 1197033"/>
                  <a:gd name="connsiteY0" fmla="*/ 1205346 h 1404851"/>
                  <a:gd name="connsiteX1" fmla="*/ 598516 w 1197033"/>
                  <a:gd name="connsiteY1" fmla="*/ 0 h 1404851"/>
                  <a:gd name="connsiteX2" fmla="*/ 1197033 w 1197033"/>
                  <a:gd name="connsiteY2" fmla="*/ 332509 h 1404851"/>
                  <a:gd name="connsiteX3" fmla="*/ 665018 w 1197033"/>
                  <a:gd name="connsiteY3" fmla="*/ 1404851 h 1404851"/>
                  <a:gd name="connsiteX4" fmla="*/ 0 w 1197033"/>
                  <a:gd name="connsiteY4" fmla="*/ 1205346 h 140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033" h="1404851">
                    <a:moveTo>
                      <a:pt x="0" y="1205346"/>
                    </a:moveTo>
                    <a:lnTo>
                      <a:pt x="598516" y="0"/>
                    </a:lnTo>
                    <a:lnTo>
                      <a:pt x="1197033" y="332509"/>
                    </a:lnTo>
                    <a:lnTo>
                      <a:pt x="665018" y="1404851"/>
                    </a:lnTo>
                    <a:lnTo>
                      <a:pt x="0" y="1205346"/>
                    </a:lnTo>
                    <a:close/>
                  </a:path>
                </a:pathLst>
              </a:custGeom>
              <a:solidFill>
                <a:srgbClr val="9BBB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олилиния 31"/>
              <p:cNvSpPr/>
              <p:nvPr/>
            </p:nvSpPr>
            <p:spPr>
              <a:xfrm>
                <a:off x="5865341" y="4160108"/>
                <a:ext cx="2405448" cy="2347372"/>
              </a:xfrm>
              <a:custGeom>
                <a:avLst/>
                <a:gdLst>
                  <a:gd name="connsiteX0" fmla="*/ 407324 w 1047404"/>
                  <a:gd name="connsiteY0" fmla="*/ 0 h 1039091"/>
                  <a:gd name="connsiteX1" fmla="*/ 1047404 w 1047404"/>
                  <a:gd name="connsiteY1" fmla="*/ 207818 h 1039091"/>
                  <a:gd name="connsiteX2" fmla="*/ 764771 w 1047404"/>
                  <a:gd name="connsiteY2" fmla="*/ 1039091 h 1039091"/>
                  <a:gd name="connsiteX3" fmla="*/ 0 w 1047404"/>
                  <a:gd name="connsiteY3" fmla="*/ 822960 h 1039091"/>
                  <a:gd name="connsiteX4" fmla="*/ 407324 w 1047404"/>
                  <a:gd name="connsiteY4" fmla="*/ 0 h 103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404" h="1039091">
                    <a:moveTo>
                      <a:pt x="407324" y="0"/>
                    </a:moveTo>
                    <a:lnTo>
                      <a:pt x="1047404" y="207818"/>
                    </a:lnTo>
                    <a:lnTo>
                      <a:pt x="764771" y="1039091"/>
                    </a:lnTo>
                    <a:lnTo>
                      <a:pt x="0" y="822960"/>
                    </a:lnTo>
                    <a:lnTo>
                      <a:pt x="407324" y="0"/>
                    </a:lnTo>
                    <a:close/>
                  </a:path>
                </a:pathLst>
              </a:custGeom>
              <a:solidFill>
                <a:srgbClr val="8064A2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9056" y="3510310"/>
                <a:ext cx="952084" cy="90987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7875738" y="627689"/>
            <a:ext cx="1701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Анализ территории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93285" y="6323692"/>
            <a:ext cx="250371" cy="365125"/>
          </a:xfrm>
        </p:spPr>
        <p:txBody>
          <a:bodyPr/>
          <a:lstStyle/>
          <a:p>
            <a:fld id="{4A153ADC-464D-4CB3-A92F-07E73D5B0AF0}" type="slidenum">
              <a:rPr lang="ru-RU" sz="1800" smtClean="0"/>
              <a:t>3</a:t>
            </a:fld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"/>
            <a:ext cx="12192000" cy="55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    МЕТОДОЛОГИЯ</a:t>
            </a:r>
            <a:endParaRPr lang="ru-RU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549957" y="3716806"/>
            <a:ext cx="245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География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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30 000 жителей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2" name="Группа 21"/>
          <p:cNvGrpSpPr>
            <a:grpSpLocks noChangeAspect="1"/>
          </p:cNvGrpSpPr>
          <p:nvPr/>
        </p:nvGrpSpPr>
        <p:grpSpPr>
          <a:xfrm>
            <a:off x="8056938" y="3209619"/>
            <a:ext cx="1769202" cy="994861"/>
            <a:chOff x="396496" y="4059886"/>
            <a:chExt cx="3953710" cy="2223258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0206" y="4397209"/>
              <a:ext cx="1440000" cy="188593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4003" y="4059886"/>
              <a:ext cx="1440000" cy="98838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14455" y="5243645"/>
              <a:ext cx="1440000" cy="942746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35192" y="4614161"/>
              <a:ext cx="1440000" cy="919742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45220" y="4127684"/>
              <a:ext cx="1440000" cy="1018763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6496" y="4727981"/>
              <a:ext cx="1440000" cy="136966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43" name="Стрелка вправо 42"/>
          <p:cNvSpPr/>
          <p:nvPr/>
        </p:nvSpPr>
        <p:spPr>
          <a:xfrm rot="5400000">
            <a:off x="8569232" y="2087500"/>
            <a:ext cx="230113" cy="844065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5" name="TextBox 44"/>
          <p:cNvSpPr txBox="1"/>
          <p:nvPr/>
        </p:nvSpPr>
        <p:spPr>
          <a:xfrm>
            <a:off x="7981579" y="2888773"/>
            <a:ext cx="200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Анкета 51 вопрос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5870" y="926902"/>
            <a:ext cx="2463439" cy="138415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5746" y="926902"/>
            <a:ext cx="2481544" cy="139158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1" name="TextBox 80"/>
          <p:cNvSpPr txBox="1"/>
          <p:nvPr/>
        </p:nvSpPr>
        <p:spPr>
          <a:xfrm>
            <a:off x="5821042" y="2888773"/>
            <a:ext cx="190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Платформа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</a:rPr>
              <a:t>Анкетолог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2" name="Стрелка вправо 81"/>
          <p:cNvSpPr/>
          <p:nvPr/>
        </p:nvSpPr>
        <p:spPr>
          <a:xfrm>
            <a:off x="5344388" y="3255656"/>
            <a:ext cx="297451" cy="10132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83" name="Стрелка вправо 82"/>
          <p:cNvSpPr/>
          <p:nvPr/>
        </p:nvSpPr>
        <p:spPr>
          <a:xfrm rot="5400000">
            <a:off x="8650267" y="4013403"/>
            <a:ext cx="230113" cy="844065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84" name="TextBox 83"/>
          <p:cNvSpPr txBox="1"/>
          <p:nvPr/>
        </p:nvSpPr>
        <p:spPr>
          <a:xfrm>
            <a:off x="6441016" y="4526730"/>
            <a:ext cx="455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Анализ результатов опроса</a:t>
            </a:r>
          </a:p>
        </p:txBody>
      </p:sp>
      <p:sp>
        <p:nvSpPr>
          <p:cNvPr id="85" name="Стрелка вправо 84"/>
          <p:cNvSpPr/>
          <p:nvPr/>
        </p:nvSpPr>
        <p:spPr>
          <a:xfrm>
            <a:off x="7686562" y="3433330"/>
            <a:ext cx="297451" cy="434606"/>
          </a:xfrm>
          <a:prstGeom prst="rightArrow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86" name="TextBox 85"/>
          <p:cNvSpPr txBox="1"/>
          <p:nvPr/>
        </p:nvSpPr>
        <p:spPr>
          <a:xfrm>
            <a:off x="9803109" y="2888773"/>
            <a:ext cx="2127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Сбор ответов 7 недель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87937" y="3287990"/>
            <a:ext cx="1479584" cy="697866"/>
          </a:xfrm>
          <a:prstGeom prst="rect">
            <a:avLst/>
          </a:prstGeom>
        </p:spPr>
      </p:pic>
      <p:sp>
        <p:nvSpPr>
          <p:cNvPr id="107" name="Стрелка вправо 106"/>
          <p:cNvSpPr/>
          <p:nvPr/>
        </p:nvSpPr>
        <p:spPr>
          <a:xfrm>
            <a:off x="9858313" y="3433330"/>
            <a:ext cx="297451" cy="434606"/>
          </a:xfrm>
          <a:prstGeom prst="rightArrow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6140" y="5190375"/>
            <a:ext cx="1793246" cy="100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4006" y="5199836"/>
            <a:ext cx="1792313" cy="100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6478" y="4834507"/>
            <a:ext cx="1802150" cy="100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459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6815" y="1940909"/>
            <a:ext cx="6647974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Всего заинтересованных жителей		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 30 000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Всего заполнено анкет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ru-RU" b="1" dirty="0" smtClean="0">
                <a:solidFill>
                  <a:srgbClr val="FF0000"/>
                </a:solidFill>
              </a:rPr>
              <a:t>размер выборки </a:t>
            </a:r>
            <a:r>
              <a:rPr lang="en-US" b="1" dirty="0" smtClean="0">
                <a:solidFill>
                  <a:srgbClr val="FF0000"/>
                </a:solidFill>
              </a:rPr>
              <a:t>SS)</a:t>
            </a:r>
            <a:r>
              <a:rPr lang="ru-RU" b="1" dirty="0" smtClean="0">
                <a:solidFill>
                  <a:srgbClr val="FF0000"/>
                </a:solidFill>
              </a:rPr>
              <a:t>		536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Процент ответов (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p)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				50%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Доверительная вероятность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	95%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Доверительный интервал (</a:t>
            </a:r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ru-RU" b="1" dirty="0" smtClean="0">
                <a:solidFill>
                  <a:srgbClr val="FF0000"/>
                </a:solidFill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		</a:t>
            </a:r>
            <a:r>
              <a:rPr lang="ru-RU" b="1" dirty="0" smtClean="0">
                <a:solidFill>
                  <a:srgbClr val="FF0000"/>
                </a:solidFill>
              </a:rPr>
              <a:t>	±4,2%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7871" y="5117705"/>
            <a:ext cx="11476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Ответы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95%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жителей (28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500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человек) будут отличаться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не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более, чем на </a:t>
            </a:r>
            <a:r>
              <a:rPr lang="ru-RU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4,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ru-RU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%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 ту или иную сторону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606829" y="933938"/>
                <a:ext cx="2627258" cy="7275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𝑺𝑺</m:t>
                      </m:r>
                      <m:r>
                        <a:rPr lang="ru-RU" sz="2000" b="1" i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ru-RU" sz="2000" b="1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sz="2000" b="1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b="1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𝒁</m:t>
                                  </m:r>
                                </m:e>
                                <m:sup>
                                  <m:r>
                                    <a:rPr lang="ru-RU" sz="2000" b="1" i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ru-RU" sz="2000" b="1" i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ru-RU" sz="2000" b="1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ru-RU" sz="2000" b="1" i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∗(</m:t>
                              </m:r>
                              <m:r>
                                <a:rPr lang="ru-RU" sz="2000" b="1" i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ru-RU" sz="2000" b="1" i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sz="2000" b="1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ru-RU" sz="2000" b="1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b="1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ru-RU" sz="2000" b="1" i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829" y="933938"/>
                <a:ext cx="2627258" cy="7275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6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"/>
          <p:cNvSpPr txBox="1"/>
          <p:nvPr/>
        </p:nvSpPr>
        <p:spPr>
          <a:xfrm>
            <a:off x="3229202" y="0"/>
            <a:ext cx="5660571" cy="32671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Мотивация тех, кто против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728183157"/>
              </p:ext>
            </p:extLst>
          </p:nvPr>
        </p:nvGraphicFramePr>
        <p:xfrm>
          <a:off x="1110915" y="1204935"/>
          <a:ext cx="10579769" cy="4125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22946" y="5398169"/>
            <a:ext cx="410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Свои варианты: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Будет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много людей, нарушающих мой покой –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2 ответа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Опасаюсь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вырубки деревьев –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2 ответа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0229" y="835603"/>
            <a:ext cx="1774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Всего получено 21 ответ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7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06853" y="0"/>
            <a:ext cx="4710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lnSpc>
                <a:spcPct val="150000"/>
              </a:lnSpc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 sz="3600" dirty="0" smtClean="0"/>
              <a:t>Так нужно ли это нам?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0550" y="4607212"/>
            <a:ext cx="1066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4. Нам нужно пространство для занятий спортом рядом с домом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42170" y="2847902"/>
            <a:ext cx="896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Нам важно, чтобы наши дети приобщались к спорту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2170" y="3727557"/>
            <a:ext cx="913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3. Не хватает мест, где мы могли бы заниматься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2170" y="1598915"/>
            <a:ext cx="1053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1. Мы хотим заниматься спортом, нам это необходимо, и мы уже стараемся по мере возможности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0550" y="5486867"/>
            <a:ext cx="1066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5. Мы сами готовы участвовать в наполнении такого пространства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7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Диаграмма 77"/>
          <p:cNvGraphicFramePr/>
          <p:nvPr>
            <p:extLst>
              <p:ext uri="{D42A27DB-BD31-4B8C-83A1-F6EECF244321}">
                <p14:modId xmlns:p14="http://schemas.microsoft.com/office/powerpoint/2010/main" val="180118821"/>
              </p:ext>
            </p:extLst>
          </p:nvPr>
        </p:nvGraphicFramePr>
        <p:xfrm>
          <a:off x="4561840" y="3672158"/>
          <a:ext cx="3334734" cy="2432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2" name="Диаграмма 71"/>
          <p:cNvGraphicFramePr/>
          <p:nvPr>
            <p:extLst>
              <p:ext uri="{D42A27DB-BD31-4B8C-83A1-F6EECF244321}">
                <p14:modId xmlns:p14="http://schemas.microsoft.com/office/powerpoint/2010/main" val="1551296942"/>
              </p:ext>
            </p:extLst>
          </p:nvPr>
        </p:nvGraphicFramePr>
        <p:xfrm>
          <a:off x="7767729" y="3672297"/>
          <a:ext cx="3950741" cy="263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6" name="Прямоугольник 75"/>
          <p:cNvSpPr/>
          <p:nvPr/>
        </p:nvSpPr>
        <p:spPr>
          <a:xfrm>
            <a:off x="8967259" y="630077"/>
            <a:ext cx="2904701" cy="567594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340595" y="3480226"/>
            <a:ext cx="4221245" cy="282593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340595" y="630078"/>
            <a:ext cx="8482683" cy="285014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93285" y="6323692"/>
            <a:ext cx="250371" cy="365125"/>
          </a:xfrm>
        </p:spPr>
        <p:txBody>
          <a:bodyPr/>
          <a:lstStyle/>
          <a:p>
            <a:fld id="{4A153ADC-464D-4CB3-A92F-07E73D5B0AF0}" type="slidenum">
              <a:rPr lang="ru-RU" sz="1800" smtClean="0"/>
              <a:t>4</a:t>
            </a:fld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"/>
            <a:ext cx="12192000" cy="55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    РЕЗУЛЬТАТЫ</a:t>
            </a:r>
            <a:endParaRPr lang="ru-RU" b="1" dirty="0"/>
          </a:p>
        </p:txBody>
      </p:sp>
      <p:grpSp>
        <p:nvGrpSpPr>
          <p:cNvPr id="49" name="Группа 48"/>
          <p:cNvGrpSpPr>
            <a:grpSpLocks noChangeAspect="1"/>
          </p:cNvGrpSpPr>
          <p:nvPr/>
        </p:nvGrpSpPr>
        <p:grpSpPr>
          <a:xfrm>
            <a:off x="569185" y="1023422"/>
            <a:ext cx="3362736" cy="3196895"/>
            <a:chOff x="0" y="0"/>
            <a:chExt cx="7205749" cy="6850380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5"/>
            <a:srcRect l="6283" t="412"/>
            <a:stretch/>
          </p:blipFill>
          <p:spPr>
            <a:xfrm>
              <a:off x="0" y="0"/>
              <a:ext cx="7205749" cy="685038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51" name="Полилиния 50"/>
            <p:cNvSpPr/>
            <p:nvPr/>
          </p:nvSpPr>
          <p:spPr>
            <a:xfrm>
              <a:off x="2786846" y="3305702"/>
              <a:ext cx="746437" cy="935533"/>
            </a:xfrm>
            <a:custGeom>
              <a:avLst/>
              <a:gdLst>
                <a:gd name="connsiteX0" fmla="*/ 0 w 623455"/>
                <a:gd name="connsiteY0" fmla="*/ 606829 h 781396"/>
                <a:gd name="connsiteX1" fmla="*/ 340822 w 623455"/>
                <a:gd name="connsiteY1" fmla="*/ 0 h 781396"/>
                <a:gd name="connsiteX2" fmla="*/ 623455 w 623455"/>
                <a:gd name="connsiteY2" fmla="*/ 166255 h 781396"/>
                <a:gd name="connsiteX3" fmla="*/ 282633 w 623455"/>
                <a:gd name="connsiteY3" fmla="*/ 781396 h 781396"/>
                <a:gd name="connsiteX4" fmla="*/ 0 w 623455"/>
                <a:gd name="connsiteY4" fmla="*/ 606829 h 78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55" h="781396">
                  <a:moveTo>
                    <a:pt x="0" y="606829"/>
                  </a:moveTo>
                  <a:lnTo>
                    <a:pt x="340822" y="0"/>
                  </a:lnTo>
                  <a:lnTo>
                    <a:pt x="623455" y="166255"/>
                  </a:lnTo>
                  <a:lnTo>
                    <a:pt x="282633" y="781396"/>
                  </a:lnTo>
                  <a:lnTo>
                    <a:pt x="0" y="606829"/>
                  </a:lnTo>
                  <a:close/>
                </a:path>
              </a:pathLst>
            </a:custGeom>
            <a:solidFill>
              <a:srgbClr val="4F81B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2478320" y="2260692"/>
              <a:ext cx="2587645" cy="1751637"/>
            </a:xfrm>
            <a:custGeom>
              <a:avLst/>
              <a:gdLst>
                <a:gd name="connsiteX0" fmla="*/ 0 w 2161309"/>
                <a:gd name="connsiteY0" fmla="*/ 498763 h 1463040"/>
                <a:gd name="connsiteX1" fmla="*/ 274320 w 2161309"/>
                <a:gd name="connsiteY1" fmla="*/ 0 h 1463040"/>
                <a:gd name="connsiteX2" fmla="*/ 2161309 w 2161309"/>
                <a:gd name="connsiteY2" fmla="*/ 955963 h 1463040"/>
                <a:gd name="connsiteX3" fmla="*/ 1995054 w 2161309"/>
                <a:gd name="connsiteY3" fmla="*/ 1255222 h 1463040"/>
                <a:gd name="connsiteX4" fmla="*/ 1820487 w 2161309"/>
                <a:gd name="connsiteY4" fmla="*/ 1413163 h 1463040"/>
                <a:gd name="connsiteX5" fmla="*/ 1596043 w 2161309"/>
                <a:gd name="connsiteY5" fmla="*/ 1463040 h 1463040"/>
                <a:gd name="connsiteX6" fmla="*/ 0 w 2161309"/>
                <a:gd name="connsiteY6" fmla="*/ 498763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1309" h="1463040">
                  <a:moveTo>
                    <a:pt x="0" y="498763"/>
                  </a:moveTo>
                  <a:lnTo>
                    <a:pt x="274320" y="0"/>
                  </a:lnTo>
                  <a:lnTo>
                    <a:pt x="2161309" y="955963"/>
                  </a:lnTo>
                  <a:lnTo>
                    <a:pt x="1995054" y="1255222"/>
                  </a:lnTo>
                  <a:lnTo>
                    <a:pt x="1820487" y="1413163"/>
                  </a:lnTo>
                  <a:lnTo>
                    <a:pt x="1596043" y="1463040"/>
                  </a:lnTo>
                  <a:lnTo>
                    <a:pt x="0" y="498763"/>
                  </a:lnTo>
                  <a:close/>
                </a:path>
              </a:pathLst>
            </a:custGeom>
            <a:solidFill>
              <a:srgbClr val="C0504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1741836" y="2867793"/>
              <a:ext cx="1433158" cy="1681970"/>
            </a:xfrm>
            <a:custGeom>
              <a:avLst/>
              <a:gdLst>
                <a:gd name="connsiteX0" fmla="*/ 0 w 1197033"/>
                <a:gd name="connsiteY0" fmla="*/ 1205346 h 1404851"/>
                <a:gd name="connsiteX1" fmla="*/ 598516 w 1197033"/>
                <a:gd name="connsiteY1" fmla="*/ 0 h 1404851"/>
                <a:gd name="connsiteX2" fmla="*/ 1197033 w 1197033"/>
                <a:gd name="connsiteY2" fmla="*/ 332509 h 1404851"/>
                <a:gd name="connsiteX3" fmla="*/ 665018 w 1197033"/>
                <a:gd name="connsiteY3" fmla="*/ 1404851 h 1404851"/>
                <a:gd name="connsiteX4" fmla="*/ 0 w 1197033"/>
                <a:gd name="connsiteY4" fmla="*/ 1205346 h 140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033" h="1404851">
                  <a:moveTo>
                    <a:pt x="0" y="1205346"/>
                  </a:moveTo>
                  <a:lnTo>
                    <a:pt x="598516" y="0"/>
                  </a:lnTo>
                  <a:lnTo>
                    <a:pt x="1197033" y="332509"/>
                  </a:lnTo>
                  <a:lnTo>
                    <a:pt x="665018" y="1404851"/>
                  </a:lnTo>
                  <a:lnTo>
                    <a:pt x="0" y="1205346"/>
                  </a:lnTo>
                  <a:close/>
                </a:path>
              </a:pathLst>
            </a:custGeom>
            <a:solidFill>
              <a:srgbClr val="9BBB5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1264117" y="4330808"/>
              <a:ext cx="1254013" cy="1244060"/>
            </a:xfrm>
            <a:custGeom>
              <a:avLst/>
              <a:gdLst>
                <a:gd name="connsiteX0" fmla="*/ 407324 w 1047404"/>
                <a:gd name="connsiteY0" fmla="*/ 0 h 1039091"/>
                <a:gd name="connsiteX1" fmla="*/ 1047404 w 1047404"/>
                <a:gd name="connsiteY1" fmla="*/ 207818 h 1039091"/>
                <a:gd name="connsiteX2" fmla="*/ 764771 w 1047404"/>
                <a:gd name="connsiteY2" fmla="*/ 1039091 h 1039091"/>
                <a:gd name="connsiteX3" fmla="*/ 0 w 1047404"/>
                <a:gd name="connsiteY3" fmla="*/ 822960 h 1039091"/>
                <a:gd name="connsiteX4" fmla="*/ 407324 w 1047404"/>
                <a:gd name="connsiteY4" fmla="*/ 0 h 103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404" h="1039091">
                  <a:moveTo>
                    <a:pt x="407324" y="0"/>
                  </a:moveTo>
                  <a:lnTo>
                    <a:pt x="1047404" y="207818"/>
                  </a:lnTo>
                  <a:lnTo>
                    <a:pt x="764771" y="1039091"/>
                  </a:lnTo>
                  <a:lnTo>
                    <a:pt x="0" y="822960"/>
                  </a:lnTo>
                  <a:lnTo>
                    <a:pt x="407324" y="0"/>
                  </a:lnTo>
                  <a:close/>
                </a:path>
              </a:pathLst>
            </a:custGeom>
            <a:solidFill>
              <a:srgbClr val="8064A2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351" y="3897778"/>
              <a:ext cx="597148" cy="570673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58" name="Прямоугольник 57"/>
          <p:cNvSpPr/>
          <p:nvPr/>
        </p:nvSpPr>
        <p:spPr>
          <a:xfrm>
            <a:off x="548176" y="668259"/>
            <a:ext cx="41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Территория охвата </a:t>
            </a:r>
            <a:r>
              <a:rPr lang="ru-RU" sz="1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 </a:t>
            </a:r>
            <a:r>
              <a:rPr lang="ru-RU" sz="1400" b="1" dirty="0">
                <a:solidFill>
                  <a:srgbClr val="FF0000"/>
                </a:solidFill>
              </a:rPr>
              <a:t>9,43 </a:t>
            </a:r>
            <a:r>
              <a:rPr lang="ru-RU" sz="1400" b="1" dirty="0" err="1">
                <a:solidFill>
                  <a:srgbClr val="FF0000"/>
                </a:solidFill>
              </a:rPr>
              <a:t>кв.км</a:t>
            </a:r>
            <a:r>
              <a:rPr lang="ru-RU" sz="1400" b="1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357610" y="523536"/>
            <a:ext cx="4766309" cy="3023354"/>
            <a:chOff x="6265361" y="2148671"/>
            <a:chExt cx="4766309" cy="3023354"/>
          </a:xfrm>
        </p:grpSpPr>
        <p:graphicFrame>
          <p:nvGraphicFramePr>
            <p:cNvPr id="59" name="Диаграмма 58"/>
            <p:cNvGraphicFramePr/>
            <p:nvPr>
              <p:extLst>
                <p:ext uri="{D42A27DB-BD31-4B8C-83A1-F6EECF244321}">
                  <p14:modId xmlns:p14="http://schemas.microsoft.com/office/powerpoint/2010/main" val="2218914891"/>
                </p:ext>
              </p:extLst>
            </p:nvPr>
          </p:nvGraphicFramePr>
          <p:xfrm>
            <a:off x="6265361" y="2148671"/>
            <a:ext cx="4766309" cy="30233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60" name="Прямоугольник 59"/>
            <p:cNvSpPr/>
            <p:nvPr/>
          </p:nvSpPr>
          <p:spPr>
            <a:xfrm>
              <a:off x="8011896" y="3617795"/>
              <a:ext cx="15191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Всего</a:t>
              </a:r>
            </a:p>
            <a:p>
              <a:pPr algn="ctr"/>
              <a:r>
                <a:rPr lang="ru-RU" sz="1400" b="1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536 анкет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1" name="Стрелка вправо 60"/>
          <p:cNvSpPr/>
          <p:nvPr/>
        </p:nvSpPr>
        <p:spPr>
          <a:xfrm>
            <a:off x="3959094" y="1490288"/>
            <a:ext cx="371342" cy="100125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3564" y="4875946"/>
            <a:ext cx="1266163" cy="90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68" y="4834873"/>
            <a:ext cx="1360047" cy="90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67" name="Диаграмма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450641"/>
              </p:ext>
            </p:extLst>
          </p:nvPr>
        </p:nvGraphicFramePr>
        <p:xfrm>
          <a:off x="398780" y="5849754"/>
          <a:ext cx="4104640" cy="284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0" name="Прямоугольник 69"/>
          <p:cNvSpPr/>
          <p:nvPr/>
        </p:nvSpPr>
        <p:spPr>
          <a:xfrm>
            <a:off x="269912" y="4496616"/>
            <a:ext cx="41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Каналы поступления анкет</a:t>
            </a:r>
            <a:endParaRPr lang="ru-RU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74" name="Диаграмма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467400"/>
              </p:ext>
            </p:extLst>
          </p:nvPr>
        </p:nvGraphicFramePr>
        <p:xfrm>
          <a:off x="8952417" y="1462713"/>
          <a:ext cx="3234790" cy="2116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75" name="Диаграмма 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425210"/>
              </p:ext>
            </p:extLst>
          </p:nvPr>
        </p:nvGraphicFramePr>
        <p:xfrm>
          <a:off x="9204597" y="822147"/>
          <a:ext cx="2459206" cy="78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7" name="Прямоугольник 86"/>
          <p:cNvSpPr/>
          <p:nvPr/>
        </p:nvSpPr>
        <p:spPr>
          <a:xfrm>
            <a:off x="9810217" y="2515650"/>
            <a:ext cx="1519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Занятость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705822" y="3620697"/>
            <a:ext cx="4261438" cy="268546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0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7343578" y="3364989"/>
            <a:ext cx="4529756" cy="2961971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9311022" y="667012"/>
            <a:ext cx="2562312" cy="269797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340595" y="667012"/>
            <a:ext cx="8823725" cy="258723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93285" y="6323692"/>
            <a:ext cx="250371" cy="365125"/>
          </a:xfrm>
        </p:spPr>
        <p:txBody>
          <a:bodyPr/>
          <a:lstStyle/>
          <a:p>
            <a:fld id="{4A153ADC-464D-4CB3-A92F-07E73D5B0AF0}" type="slidenum">
              <a:rPr lang="ru-RU" sz="1800" smtClean="0"/>
              <a:t>5</a:t>
            </a:fld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"/>
            <a:ext cx="12192000" cy="55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    РЕЗУЛЬТАТЫ</a:t>
            </a:r>
            <a:endParaRPr lang="ru-RU" b="1" dirty="0"/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741496688"/>
              </p:ext>
            </p:extLst>
          </p:nvPr>
        </p:nvGraphicFramePr>
        <p:xfrm>
          <a:off x="301675" y="667012"/>
          <a:ext cx="2904742" cy="2420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562815315"/>
              </p:ext>
            </p:extLst>
          </p:nvPr>
        </p:nvGraphicFramePr>
        <p:xfrm>
          <a:off x="3167496" y="763077"/>
          <a:ext cx="2826904" cy="2228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1" name="Группа 30"/>
          <p:cNvGrpSpPr/>
          <p:nvPr/>
        </p:nvGrpSpPr>
        <p:grpSpPr>
          <a:xfrm>
            <a:off x="2924482" y="1781886"/>
            <a:ext cx="486027" cy="442430"/>
            <a:chOff x="4107524" y="1882276"/>
            <a:chExt cx="518888" cy="564152"/>
          </a:xfrm>
        </p:grpSpPr>
        <p:sp>
          <p:nvSpPr>
            <p:cNvPr id="32" name="Нашивка 31"/>
            <p:cNvSpPr/>
            <p:nvPr/>
          </p:nvSpPr>
          <p:spPr>
            <a:xfrm>
              <a:off x="4301071" y="1882276"/>
              <a:ext cx="325341" cy="564152"/>
            </a:xfrm>
            <a:prstGeom prst="chevron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3" name="Нашивка 32"/>
            <p:cNvSpPr/>
            <p:nvPr/>
          </p:nvSpPr>
          <p:spPr>
            <a:xfrm>
              <a:off x="4107524" y="1882276"/>
              <a:ext cx="325341" cy="564152"/>
            </a:xfrm>
            <a:prstGeom prst="chevron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984651933"/>
              </p:ext>
            </p:extLst>
          </p:nvPr>
        </p:nvGraphicFramePr>
        <p:xfrm>
          <a:off x="6056120" y="667012"/>
          <a:ext cx="3488961" cy="2177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8" name="Группа 37"/>
          <p:cNvGrpSpPr>
            <a:grpSpLocks noChangeAspect="1"/>
          </p:cNvGrpSpPr>
          <p:nvPr/>
        </p:nvGrpSpPr>
        <p:grpSpPr>
          <a:xfrm rot="19581735">
            <a:off x="5816403" y="1690753"/>
            <a:ext cx="433830" cy="593505"/>
            <a:chOff x="7661532" y="3413525"/>
            <a:chExt cx="488490" cy="668282"/>
          </a:xfrm>
        </p:grpSpPr>
        <p:sp>
          <p:nvSpPr>
            <p:cNvPr id="39" name="Нашивка 38"/>
            <p:cNvSpPr/>
            <p:nvPr/>
          </p:nvSpPr>
          <p:spPr>
            <a:xfrm rot="1952894">
              <a:off x="7824681" y="3517655"/>
              <a:ext cx="325341" cy="564152"/>
            </a:xfrm>
            <a:prstGeom prst="chevron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0" name="Нашивка 39"/>
            <p:cNvSpPr/>
            <p:nvPr/>
          </p:nvSpPr>
          <p:spPr>
            <a:xfrm rot="1952894">
              <a:off x="7661532" y="3413525"/>
              <a:ext cx="325341" cy="564152"/>
            </a:xfrm>
            <a:prstGeom prst="chevron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1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181005"/>
              </p:ext>
            </p:extLst>
          </p:nvPr>
        </p:nvGraphicFramePr>
        <p:xfrm>
          <a:off x="3926129" y="3784910"/>
          <a:ext cx="3256991" cy="2240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295350602"/>
              </p:ext>
            </p:extLst>
          </p:nvPr>
        </p:nvGraphicFramePr>
        <p:xfrm>
          <a:off x="340595" y="3712108"/>
          <a:ext cx="3499885" cy="227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731189" y="3404331"/>
            <a:ext cx="33390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Причины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063315" y="3404330"/>
            <a:ext cx="2936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Где мы это делаем сейчас</a:t>
            </a:r>
            <a:endParaRPr lang="ru-RU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3629537862"/>
              </p:ext>
            </p:extLst>
          </p:nvPr>
        </p:nvGraphicFramePr>
        <p:xfrm>
          <a:off x="9314799" y="1045803"/>
          <a:ext cx="2583887" cy="2357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969816708"/>
              </p:ext>
            </p:extLst>
          </p:nvPr>
        </p:nvGraphicFramePr>
        <p:xfrm>
          <a:off x="7347355" y="3464819"/>
          <a:ext cx="4496301" cy="2770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8" name="Прямоугольник 47"/>
          <p:cNvSpPr/>
          <p:nvPr/>
        </p:nvSpPr>
        <p:spPr>
          <a:xfrm>
            <a:off x="9168097" y="818607"/>
            <a:ext cx="2936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НУЖНО ЛИ НАМ ЭТО?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0595" y="3254248"/>
            <a:ext cx="6856281" cy="306944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3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341517" y="685800"/>
            <a:ext cx="5285091" cy="563789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25" y="4238502"/>
            <a:ext cx="2160000" cy="121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93285" y="6323692"/>
            <a:ext cx="250371" cy="365125"/>
          </a:xfrm>
        </p:spPr>
        <p:txBody>
          <a:bodyPr/>
          <a:lstStyle/>
          <a:p>
            <a:fld id="{4A153ADC-464D-4CB3-A92F-07E73D5B0AF0}" type="slidenum">
              <a:rPr lang="ru-RU" sz="1800" smtClean="0"/>
              <a:t>6</a:t>
            </a:fld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"/>
            <a:ext cx="12192000" cy="55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    РЕЗУЛЬТАТЫ</a:t>
            </a:r>
            <a:endParaRPr lang="ru-RU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t="33610" r="34050" b="4268"/>
          <a:stretch/>
        </p:blipFill>
        <p:spPr>
          <a:xfrm>
            <a:off x="2306520" y="3057353"/>
            <a:ext cx="1108041" cy="1000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804" y="1305987"/>
            <a:ext cx="2160000" cy="121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08" y="4533231"/>
            <a:ext cx="2160000" cy="121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805" y="1716418"/>
            <a:ext cx="2160000" cy="121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6145" y="4238502"/>
            <a:ext cx="2160000" cy="121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8895" y="4901163"/>
            <a:ext cx="2160000" cy="121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456" y="1305987"/>
            <a:ext cx="2160000" cy="121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286" y="1716418"/>
            <a:ext cx="2160000" cy="121140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145" y="4901163"/>
            <a:ext cx="2160000" cy="121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3" name="Прямоугольник 42"/>
          <p:cNvSpPr/>
          <p:nvPr/>
        </p:nvSpPr>
        <p:spPr>
          <a:xfrm>
            <a:off x="5761286" y="685800"/>
            <a:ext cx="6113015" cy="563789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 стрелкой 48"/>
          <p:cNvCxnSpPr/>
          <p:nvPr/>
        </p:nvCxnSpPr>
        <p:spPr>
          <a:xfrm flipH="1" flipV="1">
            <a:off x="2276040" y="2927823"/>
            <a:ext cx="436284" cy="495301"/>
          </a:xfrm>
          <a:prstGeom prst="straightConnector1">
            <a:avLst/>
          </a:prstGeom>
          <a:ln w="38100">
            <a:solidFill>
              <a:srgbClr val="DE453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3001562" y="2927823"/>
            <a:ext cx="567741" cy="630007"/>
          </a:xfrm>
          <a:prstGeom prst="straightConnector1">
            <a:avLst/>
          </a:prstGeom>
          <a:ln w="38100">
            <a:solidFill>
              <a:srgbClr val="AC3BB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3012207" y="3756621"/>
            <a:ext cx="499089" cy="481881"/>
          </a:xfrm>
          <a:prstGeom prst="straightConnector1">
            <a:avLst/>
          </a:prstGeom>
          <a:ln w="38100">
            <a:solidFill>
              <a:srgbClr val="F6FC5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2276040" y="3888971"/>
            <a:ext cx="302887" cy="349531"/>
          </a:xfrm>
          <a:prstGeom prst="straightConnector1">
            <a:avLst/>
          </a:prstGeom>
          <a:ln w="38100">
            <a:solidFill>
              <a:srgbClr val="694B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504292" y="741667"/>
            <a:ext cx="4940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Характеристика каждого функционального элемента территории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5846" y="1105311"/>
            <a:ext cx="4320000" cy="243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5846" y="3664841"/>
            <a:ext cx="4320000" cy="243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7" name="Прямоугольник 56"/>
          <p:cNvSpPr/>
          <p:nvPr/>
        </p:nvSpPr>
        <p:spPr>
          <a:xfrm>
            <a:off x="10295883" y="2029521"/>
            <a:ext cx="1630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Что мы тут делаем? Какие тут ценности? Какие тут проблемы?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9" name="Стрелка вправо 58"/>
          <p:cNvSpPr/>
          <p:nvPr/>
        </p:nvSpPr>
        <p:spPr>
          <a:xfrm>
            <a:off x="10217131" y="2141287"/>
            <a:ext cx="124080" cy="52299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6208406" y="741667"/>
            <a:ext cx="49402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Пример характеристики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270062" y="4522368"/>
            <a:ext cx="1630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Что мы тут хотим? Что мы тут не хотим? Почему именно так?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10217131" y="4571670"/>
            <a:ext cx="124080" cy="52299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/>
          <p:cNvSpPr/>
          <p:nvPr/>
        </p:nvSpPr>
        <p:spPr>
          <a:xfrm>
            <a:off x="5483976" y="678181"/>
            <a:ext cx="6418464" cy="19278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81" name="Прямоугольник 80"/>
          <p:cNvSpPr/>
          <p:nvPr/>
        </p:nvSpPr>
        <p:spPr>
          <a:xfrm>
            <a:off x="8299584" y="1353222"/>
            <a:ext cx="3249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понятно чем именно является территория для жителей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понятно что конкретно тут НУЖНО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онятно что конкретно тут НЕ нужно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615940" y="2741427"/>
            <a:ext cx="6286500" cy="3585533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41518" y="685800"/>
            <a:ext cx="5142458" cy="563789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93285" y="6323692"/>
            <a:ext cx="250371" cy="365125"/>
          </a:xfrm>
        </p:spPr>
        <p:txBody>
          <a:bodyPr/>
          <a:lstStyle/>
          <a:p>
            <a:fld id="{4A153ADC-464D-4CB3-A92F-07E73D5B0AF0}" type="slidenum">
              <a:rPr lang="ru-RU" sz="1800" smtClean="0"/>
              <a:t>7</a:t>
            </a:fld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"/>
            <a:ext cx="12192000" cy="55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    ИТОГИ</a:t>
            </a:r>
            <a:endParaRPr lang="ru-RU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128037" y="733528"/>
            <a:ext cx="49402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Выводы по итогам исследования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051938" y="3112804"/>
            <a:ext cx="26690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ысокая значимость занятий спортом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н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еудовлетворённость людей состоянием дел</a:t>
            </a:r>
            <a:endParaRPr lang="ru-RU" sz="12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3044428" y="1594000"/>
            <a:ext cx="2669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высокий интерес жителей к проблеме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7" y="1176693"/>
            <a:ext cx="2240000" cy="126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7" y="2917541"/>
            <a:ext cx="2240000" cy="126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47" y="4658389"/>
            <a:ext cx="2240000" cy="126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68" name="Прямоугольник 67"/>
          <p:cNvSpPr/>
          <p:nvPr/>
        </p:nvSpPr>
        <p:spPr>
          <a:xfrm>
            <a:off x="3044428" y="4734575"/>
            <a:ext cx="26765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массовая поддержка идеи создания спортивного пространства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готовность участвовать в событийном наполнении</a:t>
            </a:r>
            <a:endParaRPr lang="ru-RU" sz="1200" dirty="0"/>
          </a:p>
        </p:txBody>
      </p:sp>
      <p:sp>
        <p:nvSpPr>
          <p:cNvPr id="70" name="Стрелка вправо 69"/>
          <p:cNvSpPr/>
          <p:nvPr/>
        </p:nvSpPr>
        <p:spPr>
          <a:xfrm>
            <a:off x="2861907" y="1545192"/>
            <a:ext cx="124080" cy="52299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 вправо 70"/>
          <p:cNvSpPr/>
          <p:nvPr/>
        </p:nvSpPr>
        <p:spPr>
          <a:xfrm>
            <a:off x="2854047" y="3296549"/>
            <a:ext cx="124080" cy="52299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трелка вправо 71"/>
          <p:cNvSpPr/>
          <p:nvPr/>
        </p:nvSpPr>
        <p:spPr>
          <a:xfrm>
            <a:off x="2861907" y="5026890"/>
            <a:ext cx="124080" cy="52299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491" y="1176691"/>
            <a:ext cx="2239999" cy="126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80" name="Стрелка вправо 79"/>
          <p:cNvSpPr/>
          <p:nvPr/>
        </p:nvSpPr>
        <p:spPr>
          <a:xfrm>
            <a:off x="8141817" y="1507223"/>
            <a:ext cx="124080" cy="52299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6430171" y="2803955"/>
            <a:ext cx="49402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Что дальше?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86491" y="3100076"/>
            <a:ext cx="58255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FF0000"/>
                </a:solidFill>
              </a:rPr>
              <a:t>Результаты исследования </a:t>
            </a:r>
            <a:r>
              <a:rPr lang="ru-RU" sz="1200" b="1" dirty="0" smtClean="0">
                <a:solidFill>
                  <a:srgbClr val="FF0000"/>
                </a:solidFill>
              </a:rPr>
              <a:t>– основа технического </a:t>
            </a:r>
            <a:r>
              <a:rPr lang="ru-RU" sz="1200" b="1" dirty="0">
                <a:solidFill>
                  <a:srgbClr val="FF0000"/>
                </a:solidFill>
              </a:rPr>
              <a:t>задания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для проекта изменения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территории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Консультации и </a:t>
            </a:r>
            <a:r>
              <a:rPr lang="ru-RU" sz="1200" b="1" dirty="0">
                <a:solidFill>
                  <a:srgbClr val="FF0000"/>
                </a:solidFill>
              </a:rPr>
              <a:t>учёт </a:t>
            </a:r>
            <a:r>
              <a:rPr lang="ru-RU" sz="1200" b="1" dirty="0" smtClean="0">
                <a:solidFill>
                  <a:srgbClr val="FF0000"/>
                </a:solidFill>
              </a:rPr>
              <a:t>мнений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– проектные семинары с представителями жителей</a:t>
            </a:r>
          </a:p>
          <a:p>
            <a:endParaRPr lang="ru-RU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Соучаствующее проектирование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– разработка функциональных сценариев, разработка концепции, определение визуального облика решений</a:t>
            </a:r>
          </a:p>
          <a:p>
            <a:endParaRPr lang="ru-RU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Общественное обсуждение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– экспозиция концепций и решений, публичные слушания, экспертные обсуждения, анализ обратной связи</a:t>
            </a:r>
          </a:p>
          <a:p>
            <a:endParaRPr lang="ru-RU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Информирование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 – предоставление содержательной информации о ходе реализации и результатах контроля (СМИ, социальные сети и пр.)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Соучастие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 – вовлечение в управление и событийное наполнение территории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83"/>
          <p:cNvSpPr/>
          <p:nvPr/>
        </p:nvSpPr>
        <p:spPr>
          <a:xfrm>
            <a:off x="341518" y="4770110"/>
            <a:ext cx="11560922" cy="155685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41518" y="685800"/>
            <a:ext cx="11502138" cy="39547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93285" y="6323692"/>
            <a:ext cx="250371" cy="365125"/>
          </a:xfrm>
        </p:spPr>
        <p:txBody>
          <a:bodyPr/>
          <a:lstStyle/>
          <a:p>
            <a:fld id="{4A153ADC-464D-4CB3-A92F-07E73D5B0AF0}" type="slidenum">
              <a:rPr lang="ru-RU" sz="1800" smtClean="0"/>
              <a:t>8</a:t>
            </a:fld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"/>
            <a:ext cx="12192000" cy="55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622480" y="863068"/>
            <a:ext cx="4940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БЛАГОДАРИМ ЗА ПОМОЩЬ И СОДЕЙСТВИЕ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84" y="2399076"/>
            <a:ext cx="1826341" cy="72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25" y="2399076"/>
            <a:ext cx="720000" cy="720000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2766172" y="5012333"/>
            <a:ext cx="6694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СПАСИБО ЗА ВНИМАНИЕ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528626" y="5859101"/>
            <a:ext cx="3206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онтакт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для связи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+7-921-999-6291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2" name="Группа 61"/>
          <p:cNvGrpSpPr>
            <a:grpSpLocks noChangeAspect="1"/>
          </p:cNvGrpSpPr>
          <p:nvPr/>
        </p:nvGrpSpPr>
        <p:grpSpPr>
          <a:xfrm>
            <a:off x="2688558" y="2482589"/>
            <a:ext cx="913888" cy="552975"/>
            <a:chOff x="1873884" y="1185464"/>
            <a:chExt cx="7951643" cy="4811372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54" y="1908754"/>
              <a:ext cx="6712435" cy="3178487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8223" y="1185464"/>
              <a:ext cx="1388393" cy="1388393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15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84" y="2839659"/>
              <a:ext cx="1182251" cy="1182251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743" y="4217351"/>
              <a:ext cx="1779485" cy="1779485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780" y="4714923"/>
              <a:ext cx="1548906" cy="827116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614" y="1390100"/>
              <a:ext cx="1313129" cy="738634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183" y="1657394"/>
              <a:ext cx="1213117" cy="1444187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83574" y1="36963" x2="83574" y2="36963"/>
                          <a14:foregroundMark x1="83362" y1="37266" x2="83998" y2="31518"/>
                          <a14:foregroundMark x1="83786" y1="28373" x2="85823" y2="20992"/>
                          <a14:foregroundMark x1="89177" y1="19419" x2="94058" y2="20992"/>
                          <a14:foregroundMark x1="96520" y1="24198" x2="97411" y2="28978"/>
                          <a14:foregroundMark x1="95416" y1="33757" x2="94058" y2="38838"/>
                          <a14:foregroundMark x1="94525" y1="43315" x2="96520" y2="42347"/>
                          <a14:foregroundMark x1="82683" y1="39504" x2="84890" y2="43315"/>
                          <a14:foregroundMark x1="78945" y1="29287" x2="81484" y2="22049"/>
                          <a14:foregroundMark x1="79336" y1="37695" x2="78555" y2="33686"/>
                          <a14:foregroundMark x1="86992" y1="46492" x2="89922" y2="47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774" y="1375827"/>
              <a:ext cx="1260983" cy="884657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865" y="1594779"/>
              <a:ext cx="1273052" cy="1592118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81" b="90460" l="29039" r="71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554" y="2547441"/>
              <a:ext cx="1472973" cy="1766685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890" b="93132" l="9966" r="898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969" y="4078047"/>
              <a:ext cx="1308807" cy="1553718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493" y="3989690"/>
              <a:ext cx="1169266" cy="1004107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10" b="87144" l="4229" r="95507">
                          <a14:foregroundMark x1="49163" y1="4609" x2="54097" y2="4912"/>
                          <a14:foregroundMark x1="54714" y1="10916" x2="61674" y2="12129"/>
                          <a14:foregroundMark x1="64053" y1="11219" x2="64758" y2="10916"/>
                          <a14:foregroundMark x1="40705" y1="17829" x2="53128" y2="17950"/>
                          <a14:foregroundMark x1="67225" y1="34081" x2="72335" y2="36871"/>
                          <a14:foregroundMark x1="35507" y1="33778" x2="35771" y2="33657"/>
                          <a14:foregroundMark x1="34009" y1="33960" x2="34009" y2="33960"/>
                          <a14:foregroundMark x1="31278" y1="38084" x2="31542" y2="36992"/>
                          <a14:foregroundMark x1="53833" y1="21953" x2="54097" y2="22741"/>
                          <a14:foregroundMark x1="57445" y1="21468" x2="57445" y2="21953"/>
                          <a14:foregroundMark x1="57181" y1="19951" x2="57445" y2="21164"/>
                          <a14:foregroundMark x1="26167" y1="46695" x2="27753" y2="45785"/>
                          <a14:foregroundMark x1="32159" y1="41783" x2="33304" y2="40995"/>
                          <a14:foregroundMark x1="34449" y1="39600" x2="35947" y2="38266"/>
                          <a14:foregroundMark x1="37974" y1="37174" x2="39119" y2="36082"/>
                          <a14:foregroundMark x1="29515" y1="44391" x2="29515" y2="44391"/>
                          <a14:foregroundMark x1="30396" y1="42874" x2="31278" y2="42086"/>
                          <a14:foregroundMark x1="65903" y1="27471" x2="66344" y2="26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68" y="4418489"/>
              <a:ext cx="944910" cy="1372435"/>
            </a:xfrm>
            <a:prstGeom prst="rect">
              <a:avLst/>
            </a:prstGeom>
          </p:spPr>
        </p:pic>
      </p:grpSp>
      <p:pic>
        <p:nvPicPr>
          <p:cNvPr id="83" name="Рисунок 8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04" y="239907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0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279" y="859233"/>
            <a:ext cx="9786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Социокультурное исследование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между ЖК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-Парк и футбольной академией Зенит</a:t>
            </a: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4140089" y="6146869"/>
            <a:ext cx="913888" cy="552975"/>
            <a:chOff x="1873884" y="1185464"/>
            <a:chExt cx="7951643" cy="481137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54" y="1908754"/>
              <a:ext cx="6712435" cy="3178487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8223" y="1185464"/>
              <a:ext cx="1388393" cy="1388393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15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84" y="2839659"/>
              <a:ext cx="1182251" cy="1182251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743" y="4217351"/>
              <a:ext cx="1779485" cy="177948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780" y="4714923"/>
              <a:ext cx="1548906" cy="82711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614" y="1390100"/>
              <a:ext cx="1313129" cy="738634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183" y="1657394"/>
              <a:ext cx="1213117" cy="1444187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574" y1="36963" x2="83574" y2="36963"/>
                          <a14:foregroundMark x1="83362" y1="37266" x2="83998" y2="31518"/>
                          <a14:foregroundMark x1="83786" y1="28373" x2="85823" y2="20992"/>
                          <a14:foregroundMark x1="89177" y1="19419" x2="94058" y2="20992"/>
                          <a14:foregroundMark x1="96520" y1="24198" x2="97411" y2="28978"/>
                          <a14:foregroundMark x1="95416" y1="33757" x2="94058" y2="38838"/>
                          <a14:foregroundMark x1="94525" y1="43315" x2="96520" y2="42347"/>
                          <a14:foregroundMark x1="82683" y1="39504" x2="84890" y2="43315"/>
                          <a14:foregroundMark x1="78945" y1="29287" x2="81484" y2="22049"/>
                          <a14:foregroundMark x1="79336" y1="37695" x2="78555" y2="33686"/>
                          <a14:foregroundMark x1="86992" y1="46492" x2="89922" y2="47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774" y="1375827"/>
              <a:ext cx="1260983" cy="884657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865" y="1594779"/>
              <a:ext cx="1273052" cy="1592118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81" b="90460" l="29039" r="71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554" y="2547441"/>
              <a:ext cx="1472973" cy="176668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90" b="93132" l="9966" r="898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969" y="4078047"/>
              <a:ext cx="1308807" cy="1553718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493" y="3989690"/>
              <a:ext cx="1169266" cy="1004107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10" b="87144" l="4229" r="95507">
                          <a14:foregroundMark x1="49163" y1="4609" x2="54097" y2="4912"/>
                          <a14:foregroundMark x1="54714" y1="10916" x2="61674" y2="12129"/>
                          <a14:foregroundMark x1="64053" y1="11219" x2="64758" y2="10916"/>
                          <a14:foregroundMark x1="40705" y1="17829" x2="53128" y2="17950"/>
                          <a14:foregroundMark x1="67225" y1="34081" x2="72335" y2="36871"/>
                          <a14:foregroundMark x1="35507" y1="33778" x2="35771" y2="33657"/>
                          <a14:foregroundMark x1="34009" y1="33960" x2="34009" y2="33960"/>
                          <a14:foregroundMark x1="31278" y1="38084" x2="31542" y2="36992"/>
                          <a14:foregroundMark x1="53833" y1="21953" x2="54097" y2="22741"/>
                          <a14:foregroundMark x1="57445" y1="21468" x2="57445" y2="21953"/>
                          <a14:foregroundMark x1="57181" y1="19951" x2="57445" y2="21164"/>
                          <a14:foregroundMark x1="26167" y1="46695" x2="27753" y2="45785"/>
                          <a14:foregroundMark x1="32159" y1="41783" x2="33304" y2="40995"/>
                          <a14:foregroundMark x1="34449" y1="39600" x2="35947" y2="38266"/>
                          <a14:foregroundMark x1="37974" y1="37174" x2="39119" y2="36082"/>
                          <a14:foregroundMark x1="29515" y1="44391" x2="29515" y2="44391"/>
                          <a14:foregroundMark x1="30396" y1="42874" x2="31278" y2="42086"/>
                          <a14:foregroundMark x1="65903" y1="27471" x2="66344" y2="26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68" y="4418489"/>
              <a:ext cx="944910" cy="1372435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60" y="6143444"/>
            <a:ext cx="549874" cy="549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02" y="6171158"/>
            <a:ext cx="535492" cy="5354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58750" y="6171158"/>
            <a:ext cx="549105" cy="541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41" y="6006392"/>
            <a:ext cx="1945578" cy="7670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7" r="22567" b="2752"/>
          <a:stretch/>
        </p:blipFill>
        <p:spPr>
          <a:xfrm>
            <a:off x="3452213" y="2908625"/>
            <a:ext cx="5465869" cy="302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3ADC-464D-4CB3-A92F-07E73D5B0A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5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29029</TotalTime>
  <Words>3266</Words>
  <Application>Microsoft Office PowerPoint</Application>
  <PresentationFormat>Широкоэкранный</PresentationFormat>
  <Paragraphs>686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419</cp:revision>
  <cp:lastPrinted>2023-12-21T13:46:55Z</cp:lastPrinted>
  <dcterms:created xsi:type="dcterms:W3CDTF">2023-09-05T21:34:29Z</dcterms:created>
  <dcterms:modified xsi:type="dcterms:W3CDTF">2025-01-24T14:14:16Z</dcterms:modified>
</cp:coreProperties>
</file>