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63" r:id="rId3"/>
    <p:sldId id="267" r:id="rId4"/>
    <p:sldId id="268" r:id="rId5"/>
    <p:sldId id="257" r:id="rId6"/>
    <p:sldId id="265" r:id="rId7"/>
    <p:sldId id="271" r:id="rId8"/>
    <p:sldId id="264" r:id="rId9"/>
    <p:sldId id="266" r:id="rId10"/>
    <p:sldId id="270" r:id="rId1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CC0B7"/>
    <a:srgbClr val="79E3B3"/>
    <a:srgbClr val="2BC793"/>
    <a:srgbClr val="18B48F"/>
    <a:srgbClr val="0BC189"/>
    <a:srgbClr val="FF99FF"/>
    <a:srgbClr val="FF9966"/>
    <a:srgbClr val="F3C075"/>
    <a:srgbClr val="F1B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9495F7-3888-404D-AE70-ABE9630D1181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38CF202-B5D0-40F6-ABF1-9454C6441171}">
      <dgm:prSet phldrT="[Текст]" custT="1"/>
      <dgm:spPr/>
      <dgm:t>
        <a:bodyPr/>
        <a:lstStyle/>
        <a:p>
          <a:r>
            <a:rPr lang="ru-RU" sz="2400" dirty="0" smtClean="0"/>
            <a:t>Р2          26,4%          38,2 тыс.га</a:t>
          </a:r>
          <a:endParaRPr lang="ru-RU" sz="2400" dirty="0"/>
        </a:p>
      </dgm:t>
    </dgm:pt>
    <dgm:pt modelId="{D3F91AC4-1FD2-4CD9-A9E4-322E16F1E016}" type="parTrans" cxnId="{7224B353-3832-4DAA-917E-FF0B074D78EA}">
      <dgm:prSet/>
      <dgm:spPr/>
      <dgm:t>
        <a:bodyPr/>
        <a:lstStyle/>
        <a:p>
          <a:endParaRPr lang="ru-RU"/>
        </a:p>
      </dgm:t>
    </dgm:pt>
    <dgm:pt modelId="{BA86B168-CA6B-458B-931A-32EDCE6A44B2}" type="sibTrans" cxnId="{7224B353-3832-4DAA-917E-FF0B074D78EA}">
      <dgm:prSet/>
      <dgm:spPr/>
      <dgm:t>
        <a:bodyPr/>
        <a:lstStyle/>
        <a:p>
          <a:endParaRPr lang="ru-RU"/>
        </a:p>
      </dgm:t>
    </dgm:pt>
    <dgm:pt modelId="{294DC98C-805A-4271-B5DD-FCDE83EB2997}">
      <dgm:prSet custT="1"/>
      <dgm:spPr/>
      <dgm:t>
        <a:bodyPr/>
        <a:lstStyle/>
        <a:p>
          <a:r>
            <a:rPr lang="ru-RU" sz="1800" dirty="0" smtClean="0"/>
            <a:t>зона рекреационного назначения, предназначенная для размещения городского озеленения, городских лесов, а также зелёных насаждений, имеющих особое природоохранное и историко-культурное значение </a:t>
          </a:r>
          <a:endParaRPr lang="ru-RU" sz="1800" dirty="0"/>
        </a:p>
      </dgm:t>
    </dgm:pt>
    <dgm:pt modelId="{D7526948-7C8D-4C9F-8078-DDF8FECEB183}" type="parTrans" cxnId="{44E3AFC0-1201-4268-821E-1225C7C413E3}">
      <dgm:prSet/>
      <dgm:spPr/>
      <dgm:t>
        <a:bodyPr/>
        <a:lstStyle/>
        <a:p>
          <a:endParaRPr lang="ru-RU"/>
        </a:p>
      </dgm:t>
    </dgm:pt>
    <dgm:pt modelId="{37841AC8-C224-4D74-A318-E75799FB5FD9}" type="sibTrans" cxnId="{44E3AFC0-1201-4268-821E-1225C7C413E3}">
      <dgm:prSet/>
      <dgm:spPr/>
      <dgm:t>
        <a:bodyPr/>
        <a:lstStyle/>
        <a:p>
          <a:endParaRPr lang="ru-RU"/>
        </a:p>
      </dgm:t>
    </dgm:pt>
    <dgm:pt modelId="{9937876B-B2AB-4814-9572-677E119CE6AA}" type="pres">
      <dgm:prSet presAssocID="{7E9495F7-3888-404D-AE70-ABE9630D118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6DF14E-6DF8-4FD7-A10F-8F156534489D}" type="pres">
      <dgm:prSet presAssocID="{038CF202-B5D0-40F6-ABF1-9454C6441171}" presName="parentLin" presStyleCnt="0"/>
      <dgm:spPr/>
    </dgm:pt>
    <dgm:pt modelId="{BFBC5EA5-BC3F-425A-9111-7F9C99D2457D}" type="pres">
      <dgm:prSet presAssocID="{038CF202-B5D0-40F6-ABF1-9454C6441171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4D94E6CA-7E82-4CD4-BE57-6ED12CDA1379}" type="pres">
      <dgm:prSet presAssocID="{038CF202-B5D0-40F6-ABF1-9454C6441171}" presName="parentText" presStyleLbl="node1" presStyleIdx="0" presStyleCnt="1" custLinFactNeighborX="-13043" custLinFactNeighborY="-32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B79E7-7A7C-47AB-A660-8AA0A0973B0C}" type="pres">
      <dgm:prSet presAssocID="{038CF202-B5D0-40F6-ABF1-9454C6441171}" presName="negativeSpace" presStyleCnt="0"/>
      <dgm:spPr/>
    </dgm:pt>
    <dgm:pt modelId="{92A4C401-4F65-4255-8D94-EB8F21C07F9C}" type="pres">
      <dgm:prSet presAssocID="{038CF202-B5D0-40F6-ABF1-9454C6441171}" presName="childText" presStyleLbl="conFgAcc1" presStyleIdx="0" presStyleCnt="1" custLinFactNeighborY="-19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E3AFC0-1201-4268-821E-1225C7C413E3}" srcId="{038CF202-B5D0-40F6-ABF1-9454C6441171}" destId="{294DC98C-805A-4271-B5DD-FCDE83EB2997}" srcOrd="0" destOrd="0" parTransId="{D7526948-7C8D-4C9F-8078-DDF8FECEB183}" sibTransId="{37841AC8-C224-4D74-A318-E75799FB5FD9}"/>
    <dgm:cxn modelId="{6B880AE8-51AB-4B1D-8DD4-DF3467B08D6E}" type="presOf" srcId="{7E9495F7-3888-404D-AE70-ABE9630D1181}" destId="{9937876B-B2AB-4814-9572-677E119CE6AA}" srcOrd="0" destOrd="0" presId="urn:microsoft.com/office/officeart/2005/8/layout/list1"/>
    <dgm:cxn modelId="{05F334F5-C46B-4749-86E6-784A6E2986A5}" type="presOf" srcId="{038CF202-B5D0-40F6-ABF1-9454C6441171}" destId="{4D94E6CA-7E82-4CD4-BE57-6ED12CDA1379}" srcOrd="1" destOrd="0" presId="urn:microsoft.com/office/officeart/2005/8/layout/list1"/>
    <dgm:cxn modelId="{9EDEB21C-A236-4925-9013-FB1586F95E89}" type="presOf" srcId="{038CF202-B5D0-40F6-ABF1-9454C6441171}" destId="{BFBC5EA5-BC3F-425A-9111-7F9C99D2457D}" srcOrd="0" destOrd="0" presId="urn:microsoft.com/office/officeart/2005/8/layout/list1"/>
    <dgm:cxn modelId="{7224B353-3832-4DAA-917E-FF0B074D78EA}" srcId="{7E9495F7-3888-404D-AE70-ABE9630D1181}" destId="{038CF202-B5D0-40F6-ABF1-9454C6441171}" srcOrd="0" destOrd="0" parTransId="{D3F91AC4-1FD2-4CD9-A9E4-322E16F1E016}" sibTransId="{BA86B168-CA6B-458B-931A-32EDCE6A44B2}"/>
    <dgm:cxn modelId="{0EF36026-65F8-48D3-95E2-9C4AED4971A5}" type="presOf" srcId="{294DC98C-805A-4271-B5DD-FCDE83EB2997}" destId="{92A4C401-4F65-4255-8D94-EB8F21C07F9C}" srcOrd="0" destOrd="0" presId="urn:microsoft.com/office/officeart/2005/8/layout/list1"/>
    <dgm:cxn modelId="{5BDA8F9B-9A55-4853-B85F-2CD219EC6DA4}" type="presParOf" srcId="{9937876B-B2AB-4814-9572-677E119CE6AA}" destId="{766DF14E-6DF8-4FD7-A10F-8F156534489D}" srcOrd="0" destOrd="0" presId="urn:microsoft.com/office/officeart/2005/8/layout/list1"/>
    <dgm:cxn modelId="{E9AE7C01-5ADB-4CF9-BB96-6FAC1C4F0F03}" type="presParOf" srcId="{766DF14E-6DF8-4FD7-A10F-8F156534489D}" destId="{BFBC5EA5-BC3F-425A-9111-7F9C99D2457D}" srcOrd="0" destOrd="0" presId="urn:microsoft.com/office/officeart/2005/8/layout/list1"/>
    <dgm:cxn modelId="{BC393C81-6B40-4308-BDD9-A143A5657BE9}" type="presParOf" srcId="{766DF14E-6DF8-4FD7-A10F-8F156534489D}" destId="{4D94E6CA-7E82-4CD4-BE57-6ED12CDA1379}" srcOrd="1" destOrd="0" presId="urn:microsoft.com/office/officeart/2005/8/layout/list1"/>
    <dgm:cxn modelId="{D452ABE2-3211-4F05-8149-5359987ADDD7}" type="presParOf" srcId="{9937876B-B2AB-4814-9572-677E119CE6AA}" destId="{27CB79E7-7A7C-47AB-A660-8AA0A0973B0C}" srcOrd="1" destOrd="0" presId="urn:microsoft.com/office/officeart/2005/8/layout/list1"/>
    <dgm:cxn modelId="{F6ACE06F-A1E1-4599-8244-E1CFD406BA90}" type="presParOf" srcId="{9937876B-B2AB-4814-9572-677E119CE6AA}" destId="{92A4C401-4F65-4255-8D94-EB8F21C07F9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1EEFEC-2E31-4690-AAF1-FA8A22B27876}" type="doc">
      <dgm:prSet loTypeId="urn:microsoft.com/office/officeart/2005/8/layout/radial2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7893CCC4-FEDD-4365-BDC9-381F951788C0}">
      <dgm:prSet phldrT="[Текст]" phldr="1"/>
      <dgm:spPr>
        <a:solidFill>
          <a:srgbClr val="438086">
            <a:alpha val="76471"/>
          </a:srgbClr>
        </a:solidFill>
      </dgm:spPr>
      <dgm:t>
        <a:bodyPr/>
        <a:lstStyle/>
        <a:p>
          <a:endParaRPr lang="ru-RU" dirty="0"/>
        </a:p>
      </dgm:t>
    </dgm:pt>
    <dgm:pt modelId="{91F3006F-4D29-4BBE-AE40-5CAF1BB5B8C3}" type="parTrans" cxnId="{819D3364-55BD-45FC-9F6E-B2A135A10A98}">
      <dgm:prSet/>
      <dgm:spPr/>
      <dgm:t>
        <a:bodyPr/>
        <a:lstStyle/>
        <a:p>
          <a:endParaRPr lang="ru-RU"/>
        </a:p>
      </dgm:t>
    </dgm:pt>
    <dgm:pt modelId="{4CD4C95C-A9CC-4EAD-9E0C-E3CD0E848577}" type="sibTrans" cxnId="{819D3364-55BD-45FC-9F6E-B2A135A10A98}">
      <dgm:prSet/>
      <dgm:spPr/>
      <dgm:t>
        <a:bodyPr/>
        <a:lstStyle/>
        <a:p>
          <a:endParaRPr lang="ru-RU"/>
        </a:p>
      </dgm:t>
    </dgm:pt>
    <dgm:pt modelId="{35F1AC78-95DB-4220-BDF6-E2EAC296D0BE}">
      <dgm:prSet phldrT="[Текст]"/>
      <dgm:spPr/>
      <dgm:t>
        <a:bodyPr/>
        <a:lstStyle/>
        <a:p>
          <a:r>
            <a:rPr lang="en-US" dirty="0" smtClean="0"/>
            <a:t>~10,</a:t>
          </a:r>
          <a:r>
            <a:rPr lang="ru-RU" dirty="0" smtClean="0"/>
            <a:t>6 тыс.га</a:t>
          </a:r>
          <a:endParaRPr lang="ru-RU" dirty="0"/>
        </a:p>
      </dgm:t>
    </dgm:pt>
    <dgm:pt modelId="{F6479F39-3424-4BA5-9BCB-3DC7ECB31974}" type="parTrans" cxnId="{48B0E752-F3B3-41B5-98BB-BF3D0ABFE42C}">
      <dgm:prSet/>
      <dgm:spPr/>
      <dgm:t>
        <a:bodyPr/>
        <a:lstStyle/>
        <a:p>
          <a:endParaRPr lang="ru-RU"/>
        </a:p>
      </dgm:t>
    </dgm:pt>
    <dgm:pt modelId="{707326D9-EF9A-41BE-BC30-C38FCB59F311}" type="sibTrans" cxnId="{48B0E752-F3B3-41B5-98BB-BF3D0ABFE42C}">
      <dgm:prSet/>
      <dgm:spPr/>
      <dgm:t>
        <a:bodyPr/>
        <a:lstStyle/>
        <a:p>
          <a:endParaRPr lang="ru-RU"/>
        </a:p>
      </dgm:t>
    </dgm:pt>
    <dgm:pt modelId="{F50E3EC5-0D58-4FE2-8AA8-0EBD70BCEE28}">
      <dgm:prSet phldrT="[Текст]"/>
      <dgm:spPr/>
      <dgm:t>
        <a:bodyPr/>
        <a:lstStyle/>
        <a:p>
          <a:r>
            <a:rPr lang="en-US" dirty="0" smtClean="0"/>
            <a:t>22,9</a:t>
          </a:r>
          <a:r>
            <a:rPr lang="ru-RU" dirty="0" smtClean="0"/>
            <a:t> тыс.га</a:t>
          </a:r>
          <a:endParaRPr lang="ru-RU" dirty="0"/>
        </a:p>
      </dgm:t>
    </dgm:pt>
    <dgm:pt modelId="{975A75A9-D49E-4757-8B33-BE8DEF04ABC4}" type="parTrans" cxnId="{4C2F2E70-1696-4466-BE69-7E6526FFEABF}">
      <dgm:prSet/>
      <dgm:spPr/>
      <dgm:t>
        <a:bodyPr/>
        <a:lstStyle/>
        <a:p>
          <a:endParaRPr lang="ru-RU"/>
        </a:p>
      </dgm:t>
    </dgm:pt>
    <dgm:pt modelId="{DC01D9E7-CB79-445B-939D-981057072DD1}" type="sibTrans" cxnId="{4C2F2E70-1696-4466-BE69-7E6526FFEABF}">
      <dgm:prSet/>
      <dgm:spPr/>
      <dgm:t>
        <a:bodyPr/>
        <a:lstStyle/>
        <a:p>
          <a:endParaRPr lang="ru-RU"/>
        </a:p>
      </dgm:t>
    </dgm:pt>
    <dgm:pt modelId="{930CC614-3BC7-4D8D-87AD-A36140C32605}">
      <dgm:prSet phldrT="[Текст]"/>
      <dgm:spPr/>
      <dgm:t>
        <a:bodyPr/>
        <a:lstStyle/>
        <a:p>
          <a:r>
            <a:rPr lang="ru-RU" dirty="0" smtClean="0"/>
            <a:t>60%</a:t>
          </a:r>
          <a:endParaRPr lang="ru-RU" dirty="0"/>
        </a:p>
      </dgm:t>
    </dgm:pt>
    <dgm:pt modelId="{4CC7D85F-8D7A-4A3A-A51F-31555DA77834}" type="parTrans" cxnId="{D66A0EA7-3E0C-4BB0-B270-44CE4627CC06}">
      <dgm:prSet/>
      <dgm:spPr/>
      <dgm:t>
        <a:bodyPr/>
        <a:lstStyle/>
        <a:p>
          <a:endParaRPr lang="ru-RU"/>
        </a:p>
      </dgm:t>
    </dgm:pt>
    <dgm:pt modelId="{24C82E87-42CA-46A1-ACAA-6B0239E13EAC}" type="sibTrans" cxnId="{D66A0EA7-3E0C-4BB0-B270-44CE4627CC06}">
      <dgm:prSet/>
      <dgm:spPr/>
      <dgm:t>
        <a:bodyPr/>
        <a:lstStyle/>
        <a:p>
          <a:endParaRPr lang="ru-RU"/>
        </a:p>
      </dgm:t>
    </dgm:pt>
    <dgm:pt modelId="{9471C43E-F12C-4758-93CB-F02BA7A145C7}">
      <dgm:prSet phldrT="[Текст]"/>
      <dgm:spPr>
        <a:solidFill>
          <a:srgbClr val="438086">
            <a:alpha val="49804"/>
          </a:srgbClr>
        </a:solidFill>
      </dgm:spPr>
      <dgm:t>
        <a:bodyPr/>
        <a:lstStyle/>
        <a:p>
          <a:r>
            <a:rPr lang="ru-RU" dirty="0" smtClean="0"/>
            <a:t>ОКН</a:t>
          </a:r>
          <a:endParaRPr lang="ru-RU" dirty="0"/>
        </a:p>
      </dgm:t>
    </dgm:pt>
    <dgm:pt modelId="{CCE1E335-A241-489E-8319-7C6B6F72A737}" type="parTrans" cxnId="{90A48C4C-987A-4A99-9C7B-C8C9B437BDCE}">
      <dgm:prSet/>
      <dgm:spPr/>
      <dgm:t>
        <a:bodyPr/>
        <a:lstStyle/>
        <a:p>
          <a:endParaRPr lang="ru-RU"/>
        </a:p>
      </dgm:t>
    </dgm:pt>
    <dgm:pt modelId="{700675E1-203D-4E81-A0DD-3E6DCF06B1BF}" type="sibTrans" cxnId="{90A48C4C-987A-4A99-9C7B-C8C9B437BDCE}">
      <dgm:prSet/>
      <dgm:spPr/>
      <dgm:t>
        <a:bodyPr/>
        <a:lstStyle/>
        <a:p>
          <a:endParaRPr lang="ru-RU"/>
        </a:p>
      </dgm:t>
    </dgm:pt>
    <dgm:pt modelId="{648248F5-C380-4AFA-8F19-E00C5C81C1D8}">
      <dgm:prSet phldrT="[Текст]"/>
      <dgm:spPr/>
      <dgm:t>
        <a:bodyPr/>
        <a:lstStyle/>
        <a:p>
          <a:r>
            <a:rPr lang="en-US" dirty="0" smtClean="0"/>
            <a:t>~4,4</a:t>
          </a:r>
          <a:r>
            <a:rPr lang="ru-RU" dirty="0" smtClean="0"/>
            <a:t> тыс.га</a:t>
          </a:r>
          <a:r>
            <a:rPr lang="en-US" dirty="0" smtClean="0"/>
            <a:t> </a:t>
          </a:r>
          <a:endParaRPr lang="ru-RU" dirty="0"/>
        </a:p>
      </dgm:t>
    </dgm:pt>
    <dgm:pt modelId="{A68F6B4F-8DB5-4DAB-AF65-176DB13DA822}" type="parTrans" cxnId="{42B7147A-C33A-40D4-8447-7A0296F4F1FA}">
      <dgm:prSet/>
      <dgm:spPr/>
      <dgm:t>
        <a:bodyPr/>
        <a:lstStyle/>
        <a:p>
          <a:endParaRPr lang="ru-RU"/>
        </a:p>
      </dgm:t>
    </dgm:pt>
    <dgm:pt modelId="{4E94D977-8A9E-4695-9702-95757419B30D}" type="sibTrans" cxnId="{42B7147A-C33A-40D4-8447-7A0296F4F1FA}">
      <dgm:prSet/>
      <dgm:spPr/>
      <dgm:t>
        <a:bodyPr/>
        <a:lstStyle/>
        <a:p>
          <a:endParaRPr lang="ru-RU"/>
        </a:p>
      </dgm:t>
    </dgm:pt>
    <dgm:pt modelId="{907C14D8-C00B-4BD9-AE16-7D3B1069C544}">
      <dgm:prSet phldrT="[Текст]"/>
      <dgm:spPr>
        <a:solidFill>
          <a:srgbClr val="438086">
            <a:alpha val="63137"/>
          </a:srgbClr>
        </a:solidFill>
      </dgm:spPr>
      <dgm:t>
        <a:bodyPr/>
        <a:lstStyle/>
        <a:p>
          <a:r>
            <a:rPr lang="ru-RU" dirty="0" smtClean="0"/>
            <a:t>ЛЕС</a:t>
          </a:r>
          <a:endParaRPr lang="ru-RU" dirty="0"/>
        </a:p>
      </dgm:t>
    </dgm:pt>
    <dgm:pt modelId="{5549562A-AB2C-47E4-B75B-3EF957B78D36}" type="sibTrans" cxnId="{BD779385-84FD-4A9B-847D-5DEFD95D1CB6}">
      <dgm:prSet/>
      <dgm:spPr/>
      <dgm:t>
        <a:bodyPr/>
        <a:lstStyle/>
        <a:p>
          <a:endParaRPr lang="ru-RU"/>
        </a:p>
      </dgm:t>
    </dgm:pt>
    <dgm:pt modelId="{84C3E6C8-90C2-4800-A2AC-19D2BD1D63D6}" type="parTrans" cxnId="{BD779385-84FD-4A9B-847D-5DEFD95D1CB6}">
      <dgm:prSet/>
      <dgm:spPr/>
      <dgm:t>
        <a:bodyPr/>
        <a:lstStyle/>
        <a:p>
          <a:endParaRPr lang="ru-RU"/>
        </a:p>
      </dgm:t>
    </dgm:pt>
    <dgm:pt modelId="{CA2B900E-B9A0-4861-91FA-4CFA33283DEC}" type="pres">
      <dgm:prSet presAssocID="{751EEFEC-2E31-4690-AAF1-FA8A22B2787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65C325-96ED-4AF9-843F-763CE240A8F5}" type="pres">
      <dgm:prSet presAssocID="{751EEFEC-2E31-4690-AAF1-FA8A22B27876}" presName="cycle" presStyleCnt="0"/>
      <dgm:spPr/>
    </dgm:pt>
    <dgm:pt modelId="{6C75896A-9800-4312-962B-1F8ED96E09F8}" type="pres">
      <dgm:prSet presAssocID="{751EEFEC-2E31-4690-AAF1-FA8A22B27876}" presName="centerShape" presStyleCnt="0"/>
      <dgm:spPr/>
    </dgm:pt>
    <dgm:pt modelId="{0143462D-BD3B-4297-8446-142B86296870}" type="pres">
      <dgm:prSet presAssocID="{751EEFEC-2E31-4690-AAF1-FA8A22B27876}" presName="connSite" presStyleLbl="node1" presStyleIdx="0" presStyleCnt="4"/>
      <dgm:spPr/>
    </dgm:pt>
    <dgm:pt modelId="{0AFB7E11-0846-4B32-8F50-4616C5860172}" type="pres">
      <dgm:prSet presAssocID="{751EEFEC-2E31-4690-AAF1-FA8A22B27876}" presName="visible" presStyleLbl="node1" presStyleIdx="0" presStyleCnt="4"/>
      <dgm:spPr/>
    </dgm:pt>
    <dgm:pt modelId="{E9F5864E-3C70-4BFF-9482-C929B0E89B48}" type="pres">
      <dgm:prSet presAssocID="{91F3006F-4D29-4BBE-AE40-5CAF1BB5B8C3}" presName="Name25" presStyleLbl="parChTrans1D1" presStyleIdx="0" presStyleCnt="3"/>
      <dgm:spPr/>
      <dgm:t>
        <a:bodyPr/>
        <a:lstStyle/>
        <a:p>
          <a:endParaRPr lang="ru-RU"/>
        </a:p>
      </dgm:t>
    </dgm:pt>
    <dgm:pt modelId="{9459ECDE-BDED-4B6F-AB2D-A0BC8955289D}" type="pres">
      <dgm:prSet presAssocID="{7893CCC4-FEDD-4365-BDC9-381F951788C0}" presName="node" presStyleCnt="0"/>
      <dgm:spPr/>
    </dgm:pt>
    <dgm:pt modelId="{043EF094-1A1B-417C-B104-5ECCD826003E}" type="pres">
      <dgm:prSet presAssocID="{7893CCC4-FEDD-4365-BDC9-381F951788C0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19702-31AF-45D4-BAB1-3E8977BFB95E}" type="pres">
      <dgm:prSet presAssocID="{7893CCC4-FEDD-4365-BDC9-381F951788C0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5FD61-1B83-4E9C-8E2B-4F694773D559}" type="pres">
      <dgm:prSet presAssocID="{84C3E6C8-90C2-4800-A2AC-19D2BD1D63D6}" presName="Name25" presStyleLbl="parChTrans1D1" presStyleIdx="1" presStyleCnt="3"/>
      <dgm:spPr/>
      <dgm:t>
        <a:bodyPr/>
        <a:lstStyle/>
        <a:p>
          <a:endParaRPr lang="ru-RU"/>
        </a:p>
      </dgm:t>
    </dgm:pt>
    <dgm:pt modelId="{3F395994-E663-4D89-B2A8-A2C4E3F0B088}" type="pres">
      <dgm:prSet presAssocID="{907C14D8-C00B-4BD9-AE16-7D3B1069C544}" presName="node" presStyleCnt="0"/>
      <dgm:spPr/>
    </dgm:pt>
    <dgm:pt modelId="{391D99CC-A3DE-4FAC-B11C-FE01E700BA8C}" type="pres">
      <dgm:prSet presAssocID="{907C14D8-C00B-4BD9-AE16-7D3B1069C544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CAAD1-2C3A-4821-9BFB-E4893C19B7D9}" type="pres">
      <dgm:prSet presAssocID="{907C14D8-C00B-4BD9-AE16-7D3B1069C544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24DC6-2089-420C-8340-821F16FB8636}" type="pres">
      <dgm:prSet presAssocID="{CCE1E335-A241-489E-8319-7C6B6F72A737}" presName="Name25" presStyleLbl="parChTrans1D1" presStyleIdx="2" presStyleCnt="3"/>
      <dgm:spPr/>
      <dgm:t>
        <a:bodyPr/>
        <a:lstStyle/>
        <a:p>
          <a:endParaRPr lang="ru-RU"/>
        </a:p>
      </dgm:t>
    </dgm:pt>
    <dgm:pt modelId="{17D34163-2EE8-4F75-90D4-7DFFF9D1938D}" type="pres">
      <dgm:prSet presAssocID="{9471C43E-F12C-4758-93CB-F02BA7A145C7}" presName="node" presStyleCnt="0"/>
      <dgm:spPr/>
    </dgm:pt>
    <dgm:pt modelId="{EECF8CB0-89D4-4E12-AD6C-55515C84C1F0}" type="pres">
      <dgm:prSet presAssocID="{9471C43E-F12C-4758-93CB-F02BA7A145C7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09F4C-17DA-49A2-9641-EC82838FD041}" type="pres">
      <dgm:prSet presAssocID="{9471C43E-F12C-4758-93CB-F02BA7A145C7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C808D8-D160-4710-9ED2-15C8153BE3AB}" type="presOf" srcId="{91F3006F-4D29-4BBE-AE40-5CAF1BB5B8C3}" destId="{E9F5864E-3C70-4BFF-9482-C929B0E89B48}" srcOrd="0" destOrd="0" presId="urn:microsoft.com/office/officeart/2005/8/layout/radial2"/>
    <dgm:cxn modelId="{E1A61A55-EA5E-4001-BBF5-87690D6DFE9C}" type="presOf" srcId="{9471C43E-F12C-4758-93CB-F02BA7A145C7}" destId="{EECF8CB0-89D4-4E12-AD6C-55515C84C1F0}" srcOrd="0" destOrd="0" presId="urn:microsoft.com/office/officeart/2005/8/layout/radial2"/>
    <dgm:cxn modelId="{F7616568-62F7-4545-8C41-C5C566BD4F33}" type="presOf" srcId="{907C14D8-C00B-4BD9-AE16-7D3B1069C544}" destId="{391D99CC-A3DE-4FAC-B11C-FE01E700BA8C}" srcOrd="0" destOrd="0" presId="urn:microsoft.com/office/officeart/2005/8/layout/radial2"/>
    <dgm:cxn modelId="{48B0E752-F3B3-41B5-98BB-BF3D0ABFE42C}" srcId="{7893CCC4-FEDD-4365-BDC9-381F951788C0}" destId="{35F1AC78-95DB-4220-BDF6-E2EAC296D0BE}" srcOrd="0" destOrd="0" parTransId="{F6479F39-3424-4BA5-9BCB-3DC7ECB31974}" sibTransId="{707326D9-EF9A-41BE-BC30-C38FCB59F311}"/>
    <dgm:cxn modelId="{819D3364-55BD-45FC-9F6E-B2A135A10A98}" srcId="{751EEFEC-2E31-4690-AAF1-FA8A22B27876}" destId="{7893CCC4-FEDD-4365-BDC9-381F951788C0}" srcOrd="0" destOrd="0" parTransId="{91F3006F-4D29-4BBE-AE40-5CAF1BB5B8C3}" sibTransId="{4CD4C95C-A9CC-4EAD-9E0C-E3CD0E848577}"/>
    <dgm:cxn modelId="{5B709041-E7E4-424D-ADB2-2036D2B5F219}" type="presOf" srcId="{84C3E6C8-90C2-4800-A2AC-19D2BD1D63D6}" destId="{F1F5FD61-1B83-4E9C-8E2B-4F694773D559}" srcOrd="0" destOrd="0" presId="urn:microsoft.com/office/officeart/2005/8/layout/radial2"/>
    <dgm:cxn modelId="{BD779385-84FD-4A9B-847D-5DEFD95D1CB6}" srcId="{751EEFEC-2E31-4690-AAF1-FA8A22B27876}" destId="{907C14D8-C00B-4BD9-AE16-7D3B1069C544}" srcOrd="1" destOrd="0" parTransId="{84C3E6C8-90C2-4800-A2AC-19D2BD1D63D6}" sibTransId="{5549562A-AB2C-47E4-B75B-3EF957B78D36}"/>
    <dgm:cxn modelId="{7AF144BA-183E-4747-92D4-DB73D207CBE4}" type="presOf" srcId="{CCE1E335-A241-489E-8319-7C6B6F72A737}" destId="{76624DC6-2089-420C-8340-821F16FB8636}" srcOrd="0" destOrd="0" presId="urn:microsoft.com/office/officeart/2005/8/layout/radial2"/>
    <dgm:cxn modelId="{B3B82B4B-B749-4D6E-A904-A5E77689B452}" type="presOf" srcId="{648248F5-C380-4AFA-8F19-E00C5C81C1D8}" destId="{EB809F4C-17DA-49A2-9641-EC82838FD041}" srcOrd="0" destOrd="0" presId="urn:microsoft.com/office/officeart/2005/8/layout/radial2"/>
    <dgm:cxn modelId="{90A48C4C-987A-4A99-9C7B-C8C9B437BDCE}" srcId="{751EEFEC-2E31-4690-AAF1-FA8A22B27876}" destId="{9471C43E-F12C-4758-93CB-F02BA7A145C7}" srcOrd="2" destOrd="0" parTransId="{CCE1E335-A241-489E-8319-7C6B6F72A737}" sibTransId="{700675E1-203D-4E81-A0DD-3E6DCF06B1BF}"/>
    <dgm:cxn modelId="{B42F64DC-4ACB-4722-A05C-1164B95FF685}" type="presOf" srcId="{35F1AC78-95DB-4220-BDF6-E2EAC296D0BE}" destId="{66A19702-31AF-45D4-BAB1-3E8977BFB95E}" srcOrd="0" destOrd="0" presId="urn:microsoft.com/office/officeart/2005/8/layout/radial2"/>
    <dgm:cxn modelId="{4C2F2E70-1696-4466-BE69-7E6526FFEABF}" srcId="{907C14D8-C00B-4BD9-AE16-7D3B1069C544}" destId="{F50E3EC5-0D58-4FE2-8AA8-0EBD70BCEE28}" srcOrd="0" destOrd="0" parTransId="{975A75A9-D49E-4757-8B33-BE8DEF04ABC4}" sibTransId="{DC01D9E7-CB79-445B-939D-981057072DD1}"/>
    <dgm:cxn modelId="{C9C203FC-974E-4130-90D9-2041FACA739C}" type="presOf" srcId="{751EEFEC-2E31-4690-AAF1-FA8A22B27876}" destId="{CA2B900E-B9A0-4861-91FA-4CFA33283DEC}" srcOrd="0" destOrd="0" presId="urn:microsoft.com/office/officeart/2005/8/layout/radial2"/>
    <dgm:cxn modelId="{68FA45B0-0866-47C5-80B6-2A5CC58E1FA4}" type="presOf" srcId="{930CC614-3BC7-4D8D-87AD-A36140C32605}" destId="{6EBCAAD1-2C3A-4821-9BFB-E4893C19B7D9}" srcOrd="0" destOrd="1" presId="urn:microsoft.com/office/officeart/2005/8/layout/radial2"/>
    <dgm:cxn modelId="{74CD8C9B-4FB5-4623-9795-D22A0ABF0C19}" type="presOf" srcId="{F50E3EC5-0D58-4FE2-8AA8-0EBD70BCEE28}" destId="{6EBCAAD1-2C3A-4821-9BFB-E4893C19B7D9}" srcOrd="0" destOrd="0" presId="urn:microsoft.com/office/officeart/2005/8/layout/radial2"/>
    <dgm:cxn modelId="{42B7147A-C33A-40D4-8447-7A0296F4F1FA}" srcId="{9471C43E-F12C-4758-93CB-F02BA7A145C7}" destId="{648248F5-C380-4AFA-8F19-E00C5C81C1D8}" srcOrd="0" destOrd="0" parTransId="{A68F6B4F-8DB5-4DAB-AF65-176DB13DA822}" sibTransId="{4E94D977-8A9E-4695-9702-95757419B30D}"/>
    <dgm:cxn modelId="{AB7AE4E4-2A39-415C-B304-55F92DA5106F}" type="presOf" srcId="{7893CCC4-FEDD-4365-BDC9-381F951788C0}" destId="{043EF094-1A1B-417C-B104-5ECCD826003E}" srcOrd="0" destOrd="0" presId="urn:microsoft.com/office/officeart/2005/8/layout/radial2"/>
    <dgm:cxn modelId="{D66A0EA7-3E0C-4BB0-B270-44CE4627CC06}" srcId="{907C14D8-C00B-4BD9-AE16-7D3B1069C544}" destId="{930CC614-3BC7-4D8D-87AD-A36140C32605}" srcOrd="1" destOrd="0" parTransId="{4CC7D85F-8D7A-4A3A-A51F-31555DA77834}" sibTransId="{24C82E87-42CA-46A1-ACAA-6B0239E13EAC}"/>
    <dgm:cxn modelId="{3BC61244-68EF-4C7B-B20A-E75D08C103E3}" type="presParOf" srcId="{CA2B900E-B9A0-4861-91FA-4CFA33283DEC}" destId="{4965C325-96ED-4AF9-843F-763CE240A8F5}" srcOrd="0" destOrd="0" presId="urn:microsoft.com/office/officeart/2005/8/layout/radial2"/>
    <dgm:cxn modelId="{5B399750-D6FE-42E6-9083-74E7613DCFC3}" type="presParOf" srcId="{4965C325-96ED-4AF9-843F-763CE240A8F5}" destId="{6C75896A-9800-4312-962B-1F8ED96E09F8}" srcOrd="0" destOrd="0" presId="urn:microsoft.com/office/officeart/2005/8/layout/radial2"/>
    <dgm:cxn modelId="{87145210-2400-4070-B33D-EE64956C945A}" type="presParOf" srcId="{6C75896A-9800-4312-962B-1F8ED96E09F8}" destId="{0143462D-BD3B-4297-8446-142B86296870}" srcOrd="0" destOrd="0" presId="urn:microsoft.com/office/officeart/2005/8/layout/radial2"/>
    <dgm:cxn modelId="{976D7E5E-A25C-4972-B2BE-68C450AF77AF}" type="presParOf" srcId="{6C75896A-9800-4312-962B-1F8ED96E09F8}" destId="{0AFB7E11-0846-4B32-8F50-4616C5860172}" srcOrd="1" destOrd="0" presId="urn:microsoft.com/office/officeart/2005/8/layout/radial2"/>
    <dgm:cxn modelId="{6B1407F6-08C8-4D5B-9110-5324D5D149D3}" type="presParOf" srcId="{4965C325-96ED-4AF9-843F-763CE240A8F5}" destId="{E9F5864E-3C70-4BFF-9482-C929B0E89B48}" srcOrd="1" destOrd="0" presId="urn:microsoft.com/office/officeart/2005/8/layout/radial2"/>
    <dgm:cxn modelId="{497B577E-F88E-4497-88BC-D00D058C92CC}" type="presParOf" srcId="{4965C325-96ED-4AF9-843F-763CE240A8F5}" destId="{9459ECDE-BDED-4B6F-AB2D-A0BC8955289D}" srcOrd="2" destOrd="0" presId="urn:microsoft.com/office/officeart/2005/8/layout/radial2"/>
    <dgm:cxn modelId="{8C5EAC8A-697D-47B6-B47E-D0D4E145903C}" type="presParOf" srcId="{9459ECDE-BDED-4B6F-AB2D-A0BC8955289D}" destId="{043EF094-1A1B-417C-B104-5ECCD826003E}" srcOrd="0" destOrd="0" presId="urn:microsoft.com/office/officeart/2005/8/layout/radial2"/>
    <dgm:cxn modelId="{CAD1C808-98FF-46B8-8245-58065085B9B4}" type="presParOf" srcId="{9459ECDE-BDED-4B6F-AB2D-A0BC8955289D}" destId="{66A19702-31AF-45D4-BAB1-3E8977BFB95E}" srcOrd="1" destOrd="0" presId="urn:microsoft.com/office/officeart/2005/8/layout/radial2"/>
    <dgm:cxn modelId="{473C8103-A8F3-45AD-8941-603AA58EC8D6}" type="presParOf" srcId="{4965C325-96ED-4AF9-843F-763CE240A8F5}" destId="{F1F5FD61-1B83-4E9C-8E2B-4F694773D559}" srcOrd="3" destOrd="0" presId="urn:microsoft.com/office/officeart/2005/8/layout/radial2"/>
    <dgm:cxn modelId="{53D4CBAD-4E68-4E4B-AFB7-F31C7B54685B}" type="presParOf" srcId="{4965C325-96ED-4AF9-843F-763CE240A8F5}" destId="{3F395994-E663-4D89-B2A8-A2C4E3F0B088}" srcOrd="4" destOrd="0" presId="urn:microsoft.com/office/officeart/2005/8/layout/radial2"/>
    <dgm:cxn modelId="{EB9E916D-E655-44AD-86A4-6842F29A359C}" type="presParOf" srcId="{3F395994-E663-4D89-B2A8-A2C4E3F0B088}" destId="{391D99CC-A3DE-4FAC-B11C-FE01E700BA8C}" srcOrd="0" destOrd="0" presId="urn:microsoft.com/office/officeart/2005/8/layout/radial2"/>
    <dgm:cxn modelId="{77F6E033-F396-4C3C-9DEE-C9A9F60C0B95}" type="presParOf" srcId="{3F395994-E663-4D89-B2A8-A2C4E3F0B088}" destId="{6EBCAAD1-2C3A-4821-9BFB-E4893C19B7D9}" srcOrd="1" destOrd="0" presId="urn:microsoft.com/office/officeart/2005/8/layout/radial2"/>
    <dgm:cxn modelId="{74A2ABA1-B64D-4067-8DF6-8C3891C202A7}" type="presParOf" srcId="{4965C325-96ED-4AF9-843F-763CE240A8F5}" destId="{76624DC6-2089-420C-8340-821F16FB8636}" srcOrd="5" destOrd="0" presId="urn:microsoft.com/office/officeart/2005/8/layout/radial2"/>
    <dgm:cxn modelId="{0A3E67E7-6AA5-4D64-A4D3-A209F8EC42CD}" type="presParOf" srcId="{4965C325-96ED-4AF9-843F-763CE240A8F5}" destId="{17D34163-2EE8-4F75-90D4-7DFFF9D1938D}" srcOrd="6" destOrd="0" presId="urn:microsoft.com/office/officeart/2005/8/layout/radial2"/>
    <dgm:cxn modelId="{0C16E371-A7E6-488D-A805-E7F20E68A2CD}" type="presParOf" srcId="{17D34163-2EE8-4F75-90D4-7DFFF9D1938D}" destId="{EECF8CB0-89D4-4E12-AD6C-55515C84C1F0}" srcOrd="0" destOrd="0" presId="urn:microsoft.com/office/officeart/2005/8/layout/radial2"/>
    <dgm:cxn modelId="{8E112E83-C8F2-4E0F-AB54-A0C19E2D37DB}" type="presParOf" srcId="{17D34163-2EE8-4F75-90D4-7DFFF9D1938D}" destId="{EB809F4C-17DA-49A2-9641-EC82838FD04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1EEFEC-2E31-4690-AAF1-FA8A22B27876}" type="doc">
      <dgm:prSet loTypeId="urn:microsoft.com/office/officeart/2005/8/layout/radial2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893CCC4-FEDD-4365-BDC9-381F951788C0}">
      <dgm:prSet phldrT="[Текст]" custT="1"/>
      <dgm:spPr/>
      <dgm:t>
        <a:bodyPr/>
        <a:lstStyle/>
        <a:p>
          <a:r>
            <a:rPr lang="ru-RU" sz="2400" dirty="0" smtClean="0"/>
            <a:t>?</a:t>
          </a:r>
          <a:endParaRPr lang="ru-RU" sz="2400" dirty="0"/>
        </a:p>
      </dgm:t>
    </dgm:pt>
    <dgm:pt modelId="{91F3006F-4D29-4BBE-AE40-5CAF1BB5B8C3}" type="parTrans" cxnId="{819D3364-55BD-45FC-9F6E-B2A135A10A98}">
      <dgm:prSet/>
      <dgm:spPr/>
      <dgm:t>
        <a:bodyPr/>
        <a:lstStyle/>
        <a:p>
          <a:endParaRPr lang="ru-RU"/>
        </a:p>
      </dgm:t>
    </dgm:pt>
    <dgm:pt modelId="{4CD4C95C-A9CC-4EAD-9E0C-E3CD0E848577}" type="sibTrans" cxnId="{819D3364-55BD-45FC-9F6E-B2A135A10A98}">
      <dgm:prSet/>
      <dgm:spPr/>
      <dgm:t>
        <a:bodyPr/>
        <a:lstStyle/>
        <a:p>
          <a:endParaRPr lang="ru-RU"/>
        </a:p>
      </dgm:t>
    </dgm:pt>
    <dgm:pt modelId="{35F1AC78-95DB-4220-BDF6-E2EAC296D0BE}">
      <dgm:prSet phldrT="[Текст]"/>
      <dgm:spPr/>
      <dgm:t>
        <a:bodyPr/>
        <a:lstStyle/>
        <a:p>
          <a:r>
            <a:rPr lang="ru-RU" dirty="0" smtClean="0"/>
            <a:t>5</a:t>
          </a:r>
          <a:r>
            <a:rPr lang="en-US" dirty="0" smtClean="0"/>
            <a:t>,</a:t>
          </a:r>
          <a:r>
            <a:rPr lang="ru-RU" dirty="0" smtClean="0"/>
            <a:t>3 тыс.га</a:t>
          </a:r>
          <a:endParaRPr lang="ru-RU" dirty="0"/>
        </a:p>
      </dgm:t>
    </dgm:pt>
    <dgm:pt modelId="{F6479F39-3424-4BA5-9BCB-3DC7ECB31974}" type="parTrans" cxnId="{48B0E752-F3B3-41B5-98BB-BF3D0ABFE42C}">
      <dgm:prSet/>
      <dgm:spPr/>
      <dgm:t>
        <a:bodyPr/>
        <a:lstStyle/>
        <a:p>
          <a:endParaRPr lang="ru-RU"/>
        </a:p>
      </dgm:t>
    </dgm:pt>
    <dgm:pt modelId="{707326D9-EF9A-41BE-BC30-C38FCB59F311}" type="sibTrans" cxnId="{48B0E752-F3B3-41B5-98BB-BF3D0ABFE42C}">
      <dgm:prSet/>
      <dgm:spPr/>
      <dgm:t>
        <a:bodyPr/>
        <a:lstStyle/>
        <a:p>
          <a:endParaRPr lang="ru-RU"/>
        </a:p>
      </dgm:t>
    </dgm:pt>
    <dgm:pt modelId="{0D1B8B7C-35FF-4FE4-B926-00B603556FDC}">
      <dgm:prSet phldrT="[Текст]"/>
      <dgm:spPr/>
      <dgm:t>
        <a:bodyPr/>
        <a:lstStyle/>
        <a:p>
          <a:r>
            <a:rPr lang="ru-RU" dirty="0" smtClean="0"/>
            <a:t>50 %</a:t>
          </a:r>
          <a:endParaRPr lang="ru-RU" dirty="0"/>
        </a:p>
      </dgm:t>
    </dgm:pt>
    <dgm:pt modelId="{ACD38165-5BE9-42F9-B263-B9B083973719}" type="parTrans" cxnId="{E233CEA7-16F0-4198-A278-75D05F793079}">
      <dgm:prSet/>
      <dgm:spPr/>
      <dgm:t>
        <a:bodyPr/>
        <a:lstStyle/>
        <a:p>
          <a:endParaRPr lang="ru-RU"/>
        </a:p>
      </dgm:t>
    </dgm:pt>
    <dgm:pt modelId="{5B5F88F4-CC41-4F04-AF57-C3C53729F4BC}" type="sibTrans" cxnId="{E233CEA7-16F0-4198-A278-75D05F793079}">
      <dgm:prSet/>
      <dgm:spPr/>
      <dgm:t>
        <a:bodyPr/>
        <a:lstStyle/>
        <a:p>
          <a:endParaRPr lang="ru-RU"/>
        </a:p>
      </dgm:t>
    </dgm:pt>
    <dgm:pt modelId="{907C14D8-C00B-4BD9-AE16-7D3B1069C544}">
      <dgm:prSet phldrT="[Текст]"/>
      <dgm:spPr/>
      <dgm:t>
        <a:bodyPr/>
        <a:lstStyle/>
        <a:p>
          <a:r>
            <a:rPr lang="ru-RU" dirty="0" smtClean="0"/>
            <a:t>ЗНОП</a:t>
          </a:r>
          <a:endParaRPr lang="ru-RU" dirty="0"/>
        </a:p>
      </dgm:t>
    </dgm:pt>
    <dgm:pt modelId="{84C3E6C8-90C2-4800-A2AC-19D2BD1D63D6}" type="parTrans" cxnId="{BD779385-84FD-4A9B-847D-5DEFD95D1CB6}">
      <dgm:prSet/>
      <dgm:spPr/>
      <dgm:t>
        <a:bodyPr/>
        <a:lstStyle/>
        <a:p>
          <a:endParaRPr lang="ru-RU"/>
        </a:p>
      </dgm:t>
    </dgm:pt>
    <dgm:pt modelId="{5549562A-AB2C-47E4-B75B-3EF957B78D36}" type="sibTrans" cxnId="{BD779385-84FD-4A9B-847D-5DEFD95D1CB6}">
      <dgm:prSet/>
      <dgm:spPr/>
      <dgm:t>
        <a:bodyPr/>
        <a:lstStyle/>
        <a:p>
          <a:endParaRPr lang="ru-RU"/>
        </a:p>
      </dgm:t>
    </dgm:pt>
    <dgm:pt modelId="{F50E3EC5-0D58-4FE2-8AA8-0EBD70BCEE28}">
      <dgm:prSet phldrT="[Текст]"/>
      <dgm:spPr/>
      <dgm:t>
        <a:bodyPr/>
        <a:lstStyle/>
        <a:p>
          <a:r>
            <a:rPr lang="ru-RU" dirty="0" smtClean="0"/>
            <a:t>3</a:t>
          </a:r>
          <a:r>
            <a:rPr lang="en-US" dirty="0" smtClean="0"/>
            <a:t>,</a:t>
          </a:r>
          <a:r>
            <a:rPr lang="ru-RU" dirty="0" smtClean="0"/>
            <a:t>0 тыс.га</a:t>
          </a:r>
          <a:endParaRPr lang="ru-RU" dirty="0"/>
        </a:p>
      </dgm:t>
    </dgm:pt>
    <dgm:pt modelId="{975A75A9-D49E-4757-8B33-BE8DEF04ABC4}" type="parTrans" cxnId="{4C2F2E70-1696-4466-BE69-7E6526FFEABF}">
      <dgm:prSet/>
      <dgm:spPr/>
      <dgm:t>
        <a:bodyPr/>
        <a:lstStyle/>
        <a:p>
          <a:endParaRPr lang="ru-RU"/>
        </a:p>
      </dgm:t>
    </dgm:pt>
    <dgm:pt modelId="{DC01D9E7-CB79-445B-939D-981057072DD1}" type="sibTrans" cxnId="{4C2F2E70-1696-4466-BE69-7E6526FFEABF}">
      <dgm:prSet/>
      <dgm:spPr/>
      <dgm:t>
        <a:bodyPr/>
        <a:lstStyle/>
        <a:p>
          <a:endParaRPr lang="ru-RU"/>
        </a:p>
      </dgm:t>
    </dgm:pt>
    <dgm:pt modelId="{930CC614-3BC7-4D8D-87AD-A36140C32605}">
      <dgm:prSet phldrT="[Текст]"/>
      <dgm:spPr/>
      <dgm:t>
        <a:bodyPr/>
        <a:lstStyle/>
        <a:p>
          <a:r>
            <a:rPr lang="ru-RU" dirty="0" smtClean="0"/>
            <a:t>28 %</a:t>
          </a:r>
          <a:endParaRPr lang="ru-RU" dirty="0"/>
        </a:p>
      </dgm:t>
    </dgm:pt>
    <dgm:pt modelId="{4CC7D85F-8D7A-4A3A-A51F-31555DA77834}" type="parTrans" cxnId="{D66A0EA7-3E0C-4BB0-B270-44CE4627CC06}">
      <dgm:prSet/>
      <dgm:spPr/>
      <dgm:t>
        <a:bodyPr/>
        <a:lstStyle/>
        <a:p>
          <a:endParaRPr lang="ru-RU"/>
        </a:p>
      </dgm:t>
    </dgm:pt>
    <dgm:pt modelId="{24C82E87-42CA-46A1-ACAA-6B0239E13EAC}" type="sibTrans" cxnId="{D66A0EA7-3E0C-4BB0-B270-44CE4627CC06}">
      <dgm:prSet/>
      <dgm:spPr/>
      <dgm:t>
        <a:bodyPr/>
        <a:lstStyle/>
        <a:p>
          <a:endParaRPr lang="ru-RU"/>
        </a:p>
      </dgm:t>
    </dgm:pt>
    <dgm:pt modelId="{9471C43E-F12C-4758-93CB-F02BA7A145C7}">
      <dgm:prSet phldrT="[Текст]"/>
      <dgm:spPr/>
      <dgm:t>
        <a:bodyPr/>
        <a:lstStyle/>
        <a:p>
          <a:r>
            <a:rPr lang="ru-RU" dirty="0" smtClean="0"/>
            <a:t>ОТОП</a:t>
          </a:r>
          <a:endParaRPr lang="ru-RU" dirty="0"/>
        </a:p>
      </dgm:t>
    </dgm:pt>
    <dgm:pt modelId="{CCE1E335-A241-489E-8319-7C6B6F72A737}" type="parTrans" cxnId="{90A48C4C-987A-4A99-9C7B-C8C9B437BDCE}">
      <dgm:prSet/>
      <dgm:spPr/>
      <dgm:t>
        <a:bodyPr/>
        <a:lstStyle/>
        <a:p>
          <a:endParaRPr lang="ru-RU"/>
        </a:p>
      </dgm:t>
    </dgm:pt>
    <dgm:pt modelId="{700675E1-203D-4E81-A0DD-3E6DCF06B1BF}" type="sibTrans" cxnId="{90A48C4C-987A-4A99-9C7B-C8C9B437BDCE}">
      <dgm:prSet/>
      <dgm:spPr/>
      <dgm:t>
        <a:bodyPr/>
        <a:lstStyle/>
        <a:p>
          <a:endParaRPr lang="ru-RU"/>
        </a:p>
      </dgm:t>
    </dgm:pt>
    <dgm:pt modelId="{648248F5-C380-4AFA-8F19-E00C5C81C1D8}">
      <dgm:prSet phldrT="[Текст]"/>
      <dgm:spPr/>
      <dgm:t>
        <a:bodyPr/>
        <a:lstStyle/>
        <a:p>
          <a:r>
            <a:rPr lang="ru-RU" dirty="0" smtClean="0"/>
            <a:t>2</a:t>
          </a:r>
          <a:r>
            <a:rPr lang="en-US" dirty="0" smtClean="0"/>
            <a:t>,</a:t>
          </a:r>
          <a:r>
            <a:rPr lang="ru-RU" dirty="0" smtClean="0"/>
            <a:t>3 тыс.га</a:t>
          </a:r>
          <a:r>
            <a:rPr lang="en-US" dirty="0" smtClean="0"/>
            <a:t> </a:t>
          </a:r>
          <a:endParaRPr lang="ru-RU" dirty="0"/>
        </a:p>
      </dgm:t>
    </dgm:pt>
    <dgm:pt modelId="{A68F6B4F-8DB5-4DAB-AF65-176DB13DA822}" type="parTrans" cxnId="{42B7147A-C33A-40D4-8447-7A0296F4F1FA}">
      <dgm:prSet/>
      <dgm:spPr/>
      <dgm:t>
        <a:bodyPr/>
        <a:lstStyle/>
        <a:p>
          <a:endParaRPr lang="ru-RU"/>
        </a:p>
      </dgm:t>
    </dgm:pt>
    <dgm:pt modelId="{4E94D977-8A9E-4695-9702-95757419B30D}" type="sibTrans" cxnId="{42B7147A-C33A-40D4-8447-7A0296F4F1FA}">
      <dgm:prSet/>
      <dgm:spPr/>
      <dgm:t>
        <a:bodyPr/>
        <a:lstStyle/>
        <a:p>
          <a:endParaRPr lang="ru-RU"/>
        </a:p>
      </dgm:t>
    </dgm:pt>
    <dgm:pt modelId="{849D5A9A-38C7-4B0A-8A25-09F934C198A9}">
      <dgm:prSet phldrT="[Текст]"/>
      <dgm:spPr/>
      <dgm:t>
        <a:bodyPr/>
        <a:lstStyle/>
        <a:p>
          <a:r>
            <a:rPr lang="ru-RU" dirty="0" smtClean="0"/>
            <a:t>22 %</a:t>
          </a:r>
          <a:endParaRPr lang="ru-RU" dirty="0"/>
        </a:p>
      </dgm:t>
    </dgm:pt>
    <dgm:pt modelId="{359D6940-30D2-429D-9DDB-FB5DD0694AD1}" type="parTrans" cxnId="{EAAE9A09-A5C1-4115-B4C8-36D14D129267}">
      <dgm:prSet/>
      <dgm:spPr/>
      <dgm:t>
        <a:bodyPr/>
        <a:lstStyle/>
        <a:p>
          <a:endParaRPr lang="ru-RU"/>
        </a:p>
      </dgm:t>
    </dgm:pt>
    <dgm:pt modelId="{01C075C3-5ABD-44A8-88E4-22EF45F9F798}" type="sibTrans" cxnId="{EAAE9A09-A5C1-4115-B4C8-36D14D129267}">
      <dgm:prSet/>
      <dgm:spPr/>
      <dgm:t>
        <a:bodyPr/>
        <a:lstStyle/>
        <a:p>
          <a:endParaRPr lang="ru-RU"/>
        </a:p>
      </dgm:t>
    </dgm:pt>
    <dgm:pt modelId="{CA2B900E-B9A0-4861-91FA-4CFA33283DEC}" type="pres">
      <dgm:prSet presAssocID="{751EEFEC-2E31-4690-AAF1-FA8A22B2787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65C325-96ED-4AF9-843F-763CE240A8F5}" type="pres">
      <dgm:prSet presAssocID="{751EEFEC-2E31-4690-AAF1-FA8A22B27876}" presName="cycle" presStyleCnt="0"/>
      <dgm:spPr/>
    </dgm:pt>
    <dgm:pt modelId="{6C75896A-9800-4312-962B-1F8ED96E09F8}" type="pres">
      <dgm:prSet presAssocID="{751EEFEC-2E31-4690-AAF1-FA8A22B27876}" presName="centerShape" presStyleCnt="0"/>
      <dgm:spPr/>
    </dgm:pt>
    <dgm:pt modelId="{0143462D-BD3B-4297-8446-142B86296870}" type="pres">
      <dgm:prSet presAssocID="{751EEFEC-2E31-4690-AAF1-FA8A22B27876}" presName="connSite" presStyleLbl="node1" presStyleIdx="0" presStyleCnt="4"/>
      <dgm:spPr/>
    </dgm:pt>
    <dgm:pt modelId="{0AFB7E11-0846-4B32-8F50-4616C5860172}" type="pres">
      <dgm:prSet presAssocID="{751EEFEC-2E31-4690-AAF1-FA8A22B27876}" presName="visible" presStyleLbl="node1" presStyleIdx="0" presStyleCnt="4"/>
      <dgm:spPr/>
    </dgm:pt>
    <dgm:pt modelId="{E9F5864E-3C70-4BFF-9482-C929B0E89B48}" type="pres">
      <dgm:prSet presAssocID="{91F3006F-4D29-4BBE-AE40-5CAF1BB5B8C3}" presName="Name25" presStyleLbl="parChTrans1D1" presStyleIdx="0" presStyleCnt="3"/>
      <dgm:spPr/>
      <dgm:t>
        <a:bodyPr/>
        <a:lstStyle/>
        <a:p>
          <a:endParaRPr lang="ru-RU"/>
        </a:p>
      </dgm:t>
    </dgm:pt>
    <dgm:pt modelId="{9459ECDE-BDED-4B6F-AB2D-A0BC8955289D}" type="pres">
      <dgm:prSet presAssocID="{7893CCC4-FEDD-4365-BDC9-381F951788C0}" presName="node" presStyleCnt="0"/>
      <dgm:spPr/>
    </dgm:pt>
    <dgm:pt modelId="{043EF094-1A1B-417C-B104-5ECCD826003E}" type="pres">
      <dgm:prSet presAssocID="{7893CCC4-FEDD-4365-BDC9-381F951788C0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19702-31AF-45D4-BAB1-3E8977BFB95E}" type="pres">
      <dgm:prSet presAssocID="{7893CCC4-FEDD-4365-BDC9-381F951788C0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5FD61-1B83-4E9C-8E2B-4F694773D559}" type="pres">
      <dgm:prSet presAssocID="{84C3E6C8-90C2-4800-A2AC-19D2BD1D63D6}" presName="Name25" presStyleLbl="parChTrans1D1" presStyleIdx="1" presStyleCnt="3"/>
      <dgm:spPr/>
      <dgm:t>
        <a:bodyPr/>
        <a:lstStyle/>
        <a:p>
          <a:endParaRPr lang="ru-RU"/>
        </a:p>
      </dgm:t>
    </dgm:pt>
    <dgm:pt modelId="{3F395994-E663-4D89-B2A8-A2C4E3F0B088}" type="pres">
      <dgm:prSet presAssocID="{907C14D8-C00B-4BD9-AE16-7D3B1069C544}" presName="node" presStyleCnt="0"/>
      <dgm:spPr/>
    </dgm:pt>
    <dgm:pt modelId="{391D99CC-A3DE-4FAC-B11C-FE01E700BA8C}" type="pres">
      <dgm:prSet presAssocID="{907C14D8-C00B-4BD9-AE16-7D3B1069C544}" presName="parentNode" presStyleLbl="node1" presStyleIdx="2" presStyleCnt="4" custLinFactNeighborX="15578" custLinFactNeighborY="73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CAAD1-2C3A-4821-9BFB-E4893C19B7D9}" type="pres">
      <dgm:prSet presAssocID="{907C14D8-C00B-4BD9-AE16-7D3B1069C544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24DC6-2089-420C-8340-821F16FB8636}" type="pres">
      <dgm:prSet presAssocID="{CCE1E335-A241-489E-8319-7C6B6F72A737}" presName="Name25" presStyleLbl="parChTrans1D1" presStyleIdx="2" presStyleCnt="3"/>
      <dgm:spPr/>
      <dgm:t>
        <a:bodyPr/>
        <a:lstStyle/>
        <a:p>
          <a:endParaRPr lang="ru-RU"/>
        </a:p>
      </dgm:t>
    </dgm:pt>
    <dgm:pt modelId="{17D34163-2EE8-4F75-90D4-7DFFF9D1938D}" type="pres">
      <dgm:prSet presAssocID="{9471C43E-F12C-4758-93CB-F02BA7A145C7}" presName="node" presStyleCnt="0"/>
      <dgm:spPr/>
    </dgm:pt>
    <dgm:pt modelId="{EECF8CB0-89D4-4E12-AD6C-55515C84C1F0}" type="pres">
      <dgm:prSet presAssocID="{9471C43E-F12C-4758-93CB-F02BA7A145C7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09F4C-17DA-49A2-9641-EC82838FD041}" type="pres">
      <dgm:prSet presAssocID="{9471C43E-F12C-4758-93CB-F02BA7A145C7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59DC3B-870C-4AAD-852A-D9E4D5BE3D80}" type="presOf" srcId="{9471C43E-F12C-4758-93CB-F02BA7A145C7}" destId="{EECF8CB0-89D4-4E12-AD6C-55515C84C1F0}" srcOrd="0" destOrd="0" presId="urn:microsoft.com/office/officeart/2005/8/layout/radial2"/>
    <dgm:cxn modelId="{788C1EBD-F701-4A75-885E-0216291C81C6}" type="presOf" srcId="{84C3E6C8-90C2-4800-A2AC-19D2BD1D63D6}" destId="{F1F5FD61-1B83-4E9C-8E2B-4F694773D559}" srcOrd="0" destOrd="0" presId="urn:microsoft.com/office/officeart/2005/8/layout/radial2"/>
    <dgm:cxn modelId="{48B0E752-F3B3-41B5-98BB-BF3D0ABFE42C}" srcId="{7893CCC4-FEDD-4365-BDC9-381F951788C0}" destId="{35F1AC78-95DB-4220-BDF6-E2EAC296D0BE}" srcOrd="0" destOrd="0" parTransId="{F6479F39-3424-4BA5-9BCB-3DC7ECB31974}" sibTransId="{707326D9-EF9A-41BE-BC30-C38FCB59F311}"/>
    <dgm:cxn modelId="{BB9DA1F4-C3C6-41BB-813D-9710A875C4CE}" type="presOf" srcId="{751EEFEC-2E31-4690-AAF1-FA8A22B27876}" destId="{CA2B900E-B9A0-4861-91FA-4CFA33283DEC}" srcOrd="0" destOrd="0" presId="urn:microsoft.com/office/officeart/2005/8/layout/radial2"/>
    <dgm:cxn modelId="{819D3364-55BD-45FC-9F6E-B2A135A10A98}" srcId="{751EEFEC-2E31-4690-AAF1-FA8A22B27876}" destId="{7893CCC4-FEDD-4365-BDC9-381F951788C0}" srcOrd="0" destOrd="0" parTransId="{91F3006F-4D29-4BBE-AE40-5CAF1BB5B8C3}" sibTransId="{4CD4C95C-A9CC-4EAD-9E0C-E3CD0E848577}"/>
    <dgm:cxn modelId="{3588924E-1ECA-42FE-830A-FCDA1619C703}" type="presOf" srcId="{849D5A9A-38C7-4B0A-8A25-09F934C198A9}" destId="{EB809F4C-17DA-49A2-9641-EC82838FD041}" srcOrd="0" destOrd="1" presId="urn:microsoft.com/office/officeart/2005/8/layout/radial2"/>
    <dgm:cxn modelId="{11792D78-E0B4-440D-8DBF-5CD97A9F867C}" type="presOf" srcId="{35F1AC78-95DB-4220-BDF6-E2EAC296D0BE}" destId="{66A19702-31AF-45D4-BAB1-3E8977BFB95E}" srcOrd="0" destOrd="0" presId="urn:microsoft.com/office/officeart/2005/8/layout/radial2"/>
    <dgm:cxn modelId="{1C2153C6-B324-4C73-BCE5-0FB9863E0932}" type="presOf" srcId="{0D1B8B7C-35FF-4FE4-B926-00B603556FDC}" destId="{66A19702-31AF-45D4-BAB1-3E8977BFB95E}" srcOrd="0" destOrd="1" presId="urn:microsoft.com/office/officeart/2005/8/layout/radial2"/>
    <dgm:cxn modelId="{BD779385-84FD-4A9B-847D-5DEFD95D1CB6}" srcId="{751EEFEC-2E31-4690-AAF1-FA8A22B27876}" destId="{907C14D8-C00B-4BD9-AE16-7D3B1069C544}" srcOrd="1" destOrd="0" parTransId="{84C3E6C8-90C2-4800-A2AC-19D2BD1D63D6}" sibTransId="{5549562A-AB2C-47E4-B75B-3EF957B78D36}"/>
    <dgm:cxn modelId="{7DF57324-34AF-4168-B83C-E1057ECF09B0}" type="presOf" srcId="{930CC614-3BC7-4D8D-87AD-A36140C32605}" destId="{6EBCAAD1-2C3A-4821-9BFB-E4893C19B7D9}" srcOrd="0" destOrd="1" presId="urn:microsoft.com/office/officeart/2005/8/layout/radial2"/>
    <dgm:cxn modelId="{90A48C4C-987A-4A99-9C7B-C8C9B437BDCE}" srcId="{751EEFEC-2E31-4690-AAF1-FA8A22B27876}" destId="{9471C43E-F12C-4758-93CB-F02BA7A145C7}" srcOrd="2" destOrd="0" parTransId="{CCE1E335-A241-489E-8319-7C6B6F72A737}" sibTransId="{700675E1-203D-4E81-A0DD-3E6DCF06B1BF}"/>
    <dgm:cxn modelId="{82ED6607-71FE-4CB4-976F-49A0B8B41162}" type="presOf" srcId="{CCE1E335-A241-489E-8319-7C6B6F72A737}" destId="{76624DC6-2089-420C-8340-821F16FB8636}" srcOrd="0" destOrd="0" presId="urn:microsoft.com/office/officeart/2005/8/layout/radial2"/>
    <dgm:cxn modelId="{413047D5-B070-4361-A38C-FEBBA2C8F211}" type="presOf" srcId="{F50E3EC5-0D58-4FE2-8AA8-0EBD70BCEE28}" destId="{6EBCAAD1-2C3A-4821-9BFB-E4893C19B7D9}" srcOrd="0" destOrd="0" presId="urn:microsoft.com/office/officeart/2005/8/layout/radial2"/>
    <dgm:cxn modelId="{E233CEA7-16F0-4198-A278-75D05F793079}" srcId="{7893CCC4-FEDD-4365-BDC9-381F951788C0}" destId="{0D1B8B7C-35FF-4FE4-B926-00B603556FDC}" srcOrd="1" destOrd="0" parTransId="{ACD38165-5BE9-42F9-B263-B9B083973719}" sibTransId="{5B5F88F4-CC41-4F04-AF57-C3C53729F4BC}"/>
    <dgm:cxn modelId="{7353849F-C179-4844-926C-CCCA6773B5B6}" type="presOf" srcId="{648248F5-C380-4AFA-8F19-E00C5C81C1D8}" destId="{EB809F4C-17DA-49A2-9641-EC82838FD041}" srcOrd="0" destOrd="0" presId="urn:microsoft.com/office/officeart/2005/8/layout/radial2"/>
    <dgm:cxn modelId="{4C2F2E70-1696-4466-BE69-7E6526FFEABF}" srcId="{907C14D8-C00B-4BD9-AE16-7D3B1069C544}" destId="{F50E3EC5-0D58-4FE2-8AA8-0EBD70BCEE28}" srcOrd="0" destOrd="0" parTransId="{975A75A9-D49E-4757-8B33-BE8DEF04ABC4}" sibTransId="{DC01D9E7-CB79-445B-939D-981057072DD1}"/>
    <dgm:cxn modelId="{EAAE9A09-A5C1-4115-B4C8-36D14D129267}" srcId="{9471C43E-F12C-4758-93CB-F02BA7A145C7}" destId="{849D5A9A-38C7-4B0A-8A25-09F934C198A9}" srcOrd="1" destOrd="0" parTransId="{359D6940-30D2-429D-9DDB-FB5DD0694AD1}" sibTransId="{01C075C3-5ABD-44A8-88E4-22EF45F9F798}"/>
    <dgm:cxn modelId="{61A34A6F-E5E5-4516-9078-A50D93DE085D}" type="presOf" srcId="{91F3006F-4D29-4BBE-AE40-5CAF1BB5B8C3}" destId="{E9F5864E-3C70-4BFF-9482-C929B0E89B48}" srcOrd="0" destOrd="0" presId="urn:microsoft.com/office/officeart/2005/8/layout/radial2"/>
    <dgm:cxn modelId="{EB6B8EC1-6301-4E69-A520-7C224D4B54BE}" type="presOf" srcId="{907C14D8-C00B-4BD9-AE16-7D3B1069C544}" destId="{391D99CC-A3DE-4FAC-B11C-FE01E700BA8C}" srcOrd="0" destOrd="0" presId="urn:microsoft.com/office/officeart/2005/8/layout/radial2"/>
    <dgm:cxn modelId="{42B7147A-C33A-40D4-8447-7A0296F4F1FA}" srcId="{9471C43E-F12C-4758-93CB-F02BA7A145C7}" destId="{648248F5-C380-4AFA-8F19-E00C5C81C1D8}" srcOrd="0" destOrd="0" parTransId="{A68F6B4F-8DB5-4DAB-AF65-176DB13DA822}" sibTransId="{4E94D977-8A9E-4695-9702-95757419B30D}"/>
    <dgm:cxn modelId="{D66A0EA7-3E0C-4BB0-B270-44CE4627CC06}" srcId="{907C14D8-C00B-4BD9-AE16-7D3B1069C544}" destId="{930CC614-3BC7-4D8D-87AD-A36140C32605}" srcOrd="1" destOrd="0" parTransId="{4CC7D85F-8D7A-4A3A-A51F-31555DA77834}" sibTransId="{24C82E87-42CA-46A1-ACAA-6B0239E13EAC}"/>
    <dgm:cxn modelId="{7DA0AEA9-8BD2-45BA-B84C-3304BA0F0DE7}" type="presOf" srcId="{7893CCC4-FEDD-4365-BDC9-381F951788C0}" destId="{043EF094-1A1B-417C-B104-5ECCD826003E}" srcOrd="0" destOrd="0" presId="urn:microsoft.com/office/officeart/2005/8/layout/radial2"/>
    <dgm:cxn modelId="{E27A9AAA-B824-4441-928F-8DF0E366F8E0}" type="presParOf" srcId="{CA2B900E-B9A0-4861-91FA-4CFA33283DEC}" destId="{4965C325-96ED-4AF9-843F-763CE240A8F5}" srcOrd="0" destOrd="0" presId="urn:microsoft.com/office/officeart/2005/8/layout/radial2"/>
    <dgm:cxn modelId="{A080A645-CDB9-4FDD-8200-A81EFFB1EACE}" type="presParOf" srcId="{4965C325-96ED-4AF9-843F-763CE240A8F5}" destId="{6C75896A-9800-4312-962B-1F8ED96E09F8}" srcOrd="0" destOrd="0" presId="urn:microsoft.com/office/officeart/2005/8/layout/radial2"/>
    <dgm:cxn modelId="{01704CA9-9706-410A-A7CB-9BE83E18EA42}" type="presParOf" srcId="{6C75896A-9800-4312-962B-1F8ED96E09F8}" destId="{0143462D-BD3B-4297-8446-142B86296870}" srcOrd="0" destOrd="0" presId="urn:microsoft.com/office/officeart/2005/8/layout/radial2"/>
    <dgm:cxn modelId="{4217E32C-8566-4EE6-8AB5-835735665D0B}" type="presParOf" srcId="{6C75896A-9800-4312-962B-1F8ED96E09F8}" destId="{0AFB7E11-0846-4B32-8F50-4616C5860172}" srcOrd="1" destOrd="0" presId="urn:microsoft.com/office/officeart/2005/8/layout/radial2"/>
    <dgm:cxn modelId="{D994B4AB-62C0-460C-AB2A-96FD901152B4}" type="presParOf" srcId="{4965C325-96ED-4AF9-843F-763CE240A8F5}" destId="{E9F5864E-3C70-4BFF-9482-C929B0E89B48}" srcOrd="1" destOrd="0" presId="urn:microsoft.com/office/officeart/2005/8/layout/radial2"/>
    <dgm:cxn modelId="{4EC2C4D0-185E-4BDF-9AC8-3610E751C2A1}" type="presParOf" srcId="{4965C325-96ED-4AF9-843F-763CE240A8F5}" destId="{9459ECDE-BDED-4B6F-AB2D-A0BC8955289D}" srcOrd="2" destOrd="0" presId="urn:microsoft.com/office/officeart/2005/8/layout/radial2"/>
    <dgm:cxn modelId="{97E96AC3-1631-4DEC-9F72-899370CC1D5C}" type="presParOf" srcId="{9459ECDE-BDED-4B6F-AB2D-A0BC8955289D}" destId="{043EF094-1A1B-417C-B104-5ECCD826003E}" srcOrd="0" destOrd="0" presId="urn:microsoft.com/office/officeart/2005/8/layout/radial2"/>
    <dgm:cxn modelId="{822E26D4-C806-46FD-B684-671DC4A57513}" type="presParOf" srcId="{9459ECDE-BDED-4B6F-AB2D-A0BC8955289D}" destId="{66A19702-31AF-45D4-BAB1-3E8977BFB95E}" srcOrd="1" destOrd="0" presId="urn:microsoft.com/office/officeart/2005/8/layout/radial2"/>
    <dgm:cxn modelId="{B77A6045-59B4-46AF-8FCF-E3DAC3175699}" type="presParOf" srcId="{4965C325-96ED-4AF9-843F-763CE240A8F5}" destId="{F1F5FD61-1B83-4E9C-8E2B-4F694773D559}" srcOrd="3" destOrd="0" presId="urn:microsoft.com/office/officeart/2005/8/layout/radial2"/>
    <dgm:cxn modelId="{9026F27F-CA81-4596-ADF9-0D66820CEC18}" type="presParOf" srcId="{4965C325-96ED-4AF9-843F-763CE240A8F5}" destId="{3F395994-E663-4D89-B2A8-A2C4E3F0B088}" srcOrd="4" destOrd="0" presId="urn:microsoft.com/office/officeart/2005/8/layout/radial2"/>
    <dgm:cxn modelId="{517F56E6-AB7D-4382-92C1-4295CD25C3EE}" type="presParOf" srcId="{3F395994-E663-4D89-B2A8-A2C4E3F0B088}" destId="{391D99CC-A3DE-4FAC-B11C-FE01E700BA8C}" srcOrd="0" destOrd="0" presId="urn:microsoft.com/office/officeart/2005/8/layout/radial2"/>
    <dgm:cxn modelId="{24AC364B-405D-48E8-ABF7-C90D7838330E}" type="presParOf" srcId="{3F395994-E663-4D89-B2A8-A2C4E3F0B088}" destId="{6EBCAAD1-2C3A-4821-9BFB-E4893C19B7D9}" srcOrd="1" destOrd="0" presId="urn:microsoft.com/office/officeart/2005/8/layout/radial2"/>
    <dgm:cxn modelId="{7A32D412-A130-475A-A757-E48624295853}" type="presParOf" srcId="{4965C325-96ED-4AF9-843F-763CE240A8F5}" destId="{76624DC6-2089-420C-8340-821F16FB8636}" srcOrd="5" destOrd="0" presId="urn:microsoft.com/office/officeart/2005/8/layout/radial2"/>
    <dgm:cxn modelId="{024E0C6C-EE8E-4C44-92B7-17626C4D14F9}" type="presParOf" srcId="{4965C325-96ED-4AF9-843F-763CE240A8F5}" destId="{17D34163-2EE8-4F75-90D4-7DFFF9D1938D}" srcOrd="6" destOrd="0" presId="urn:microsoft.com/office/officeart/2005/8/layout/radial2"/>
    <dgm:cxn modelId="{E837B0A8-6C2C-4723-9322-4F2B3E692C17}" type="presParOf" srcId="{17D34163-2EE8-4F75-90D4-7DFFF9D1938D}" destId="{EECF8CB0-89D4-4E12-AD6C-55515C84C1F0}" srcOrd="0" destOrd="0" presId="urn:microsoft.com/office/officeart/2005/8/layout/radial2"/>
    <dgm:cxn modelId="{A162FD83-FCD1-46C3-96B2-A7A2D56C3ED2}" type="presParOf" srcId="{17D34163-2EE8-4F75-90D4-7DFFF9D1938D}" destId="{EB809F4C-17DA-49A2-9641-EC82838FD04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4C401-4F65-4255-8D94-EB8F21C07F9C}">
      <dsp:nvSpPr>
        <dsp:cNvPr id="0" name=""/>
        <dsp:cNvSpPr/>
      </dsp:nvSpPr>
      <dsp:spPr>
        <a:xfrm>
          <a:off x="0" y="271159"/>
          <a:ext cx="8280920" cy="15214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437388" rIns="64269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зона рекреационного назначения, предназначенная для размещения городского озеленения, городских лесов, а также зелёных насаждений, имеющих особое природоохранное и историко-культурное значение </a:t>
          </a:r>
          <a:endParaRPr lang="ru-RU" sz="1800" kern="1200" dirty="0"/>
        </a:p>
      </dsp:txBody>
      <dsp:txXfrm>
        <a:off x="0" y="271159"/>
        <a:ext cx="8280920" cy="1521449"/>
      </dsp:txXfrm>
    </dsp:sp>
    <dsp:sp modelId="{4D94E6CA-7E82-4CD4-BE57-6ED12CDA1379}">
      <dsp:nvSpPr>
        <dsp:cNvPr id="0" name=""/>
        <dsp:cNvSpPr/>
      </dsp:nvSpPr>
      <dsp:spPr>
        <a:xfrm>
          <a:off x="360041" y="0"/>
          <a:ext cx="5796644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Р2          26,4%          38,2 тыс.га</a:t>
          </a:r>
          <a:endParaRPr lang="ru-RU" sz="2400" kern="1200" dirty="0"/>
        </a:p>
      </dsp:txBody>
      <dsp:txXfrm>
        <a:off x="390303" y="30262"/>
        <a:ext cx="5736120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24DC6-2089-420C-8340-821F16FB8636}">
      <dsp:nvSpPr>
        <dsp:cNvPr id="0" name=""/>
        <dsp:cNvSpPr/>
      </dsp:nvSpPr>
      <dsp:spPr>
        <a:xfrm rot="2535419">
          <a:off x="1309398" y="1815634"/>
          <a:ext cx="395342" cy="59501"/>
        </a:xfrm>
        <a:custGeom>
          <a:avLst/>
          <a:gdLst/>
          <a:ahLst/>
          <a:cxnLst/>
          <a:rect l="0" t="0" r="0" b="0"/>
          <a:pathLst>
            <a:path>
              <a:moveTo>
                <a:pt x="0" y="29750"/>
              </a:moveTo>
              <a:lnTo>
                <a:pt x="395342" y="2975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F5FD61-1B83-4E9C-8E2B-4F694773D559}">
      <dsp:nvSpPr>
        <dsp:cNvPr id="0" name=""/>
        <dsp:cNvSpPr/>
      </dsp:nvSpPr>
      <dsp:spPr>
        <a:xfrm>
          <a:off x="1360766" y="1266393"/>
          <a:ext cx="446194" cy="59501"/>
        </a:xfrm>
        <a:custGeom>
          <a:avLst/>
          <a:gdLst/>
          <a:ahLst/>
          <a:cxnLst/>
          <a:rect l="0" t="0" r="0" b="0"/>
          <a:pathLst>
            <a:path>
              <a:moveTo>
                <a:pt x="0" y="29750"/>
              </a:moveTo>
              <a:lnTo>
                <a:pt x="446194" y="2975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5864E-3C70-4BFF-9482-C929B0E89B48}">
      <dsp:nvSpPr>
        <dsp:cNvPr id="0" name=""/>
        <dsp:cNvSpPr/>
      </dsp:nvSpPr>
      <dsp:spPr>
        <a:xfrm rot="19064581">
          <a:off x="1309398" y="717151"/>
          <a:ext cx="395342" cy="59501"/>
        </a:xfrm>
        <a:custGeom>
          <a:avLst/>
          <a:gdLst/>
          <a:ahLst/>
          <a:cxnLst/>
          <a:rect l="0" t="0" r="0" b="0"/>
          <a:pathLst>
            <a:path>
              <a:moveTo>
                <a:pt x="0" y="29750"/>
              </a:moveTo>
              <a:lnTo>
                <a:pt x="395342" y="2975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FB7E11-0846-4B32-8F50-4616C5860172}">
      <dsp:nvSpPr>
        <dsp:cNvPr id="0" name=""/>
        <dsp:cNvSpPr/>
      </dsp:nvSpPr>
      <dsp:spPr>
        <a:xfrm>
          <a:off x="247955" y="641549"/>
          <a:ext cx="1309188" cy="1309188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EF094-1A1B-417C-B104-5ECCD826003E}">
      <dsp:nvSpPr>
        <dsp:cNvPr id="0" name=""/>
        <dsp:cNvSpPr/>
      </dsp:nvSpPr>
      <dsp:spPr>
        <a:xfrm>
          <a:off x="1558146" y="1111"/>
          <a:ext cx="732893" cy="732893"/>
        </a:xfrm>
        <a:prstGeom prst="ellipse">
          <a:avLst/>
        </a:prstGeom>
        <a:solidFill>
          <a:srgbClr val="438086">
            <a:alpha val="76471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1665476" y="108441"/>
        <a:ext cx="518233" cy="518233"/>
      </dsp:txXfrm>
    </dsp:sp>
    <dsp:sp modelId="{66A19702-31AF-45D4-BAB1-3E8977BFB95E}">
      <dsp:nvSpPr>
        <dsp:cNvPr id="0" name=""/>
        <dsp:cNvSpPr/>
      </dsp:nvSpPr>
      <dsp:spPr>
        <a:xfrm>
          <a:off x="2364329" y="1111"/>
          <a:ext cx="1099340" cy="732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~10,</a:t>
          </a:r>
          <a:r>
            <a:rPr lang="ru-RU" sz="1700" kern="1200" dirty="0" smtClean="0"/>
            <a:t>6 тыс.га</a:t>
          </a:r>
          <a:endParaRPr lang="ru-RU" sz="1700" kern="1200" dirty="0"/>
        </a:p>
      </dsp:txBody>
      <dsp:txXfrm>
        <a:off x="2364329" y="1111"/>
        <a:ext cx="1099340" cy="732893"/>
      </dsp:txXfrm>
    </dsp:sp>
    <dsp:sp modelId="{391D99CC-A3DE-4FAC-B11C-FE01E700BA8C}">
      <dsp:nvSpPr>
        <dsp:cNvPr id="0" name=""/>
        <dsp:cNvSpPr/>
      </dsp:nvSpPr>
      <dsp:spPr>
        <a:xfrm>
          <a:off x="1806960" y="929697"/>
          <a:ext cx="732893" cy="732893"/>
        </a:xfrm>
        <a:prstGeom prst="ellipse">
          <a:avLst/>
        </a:prstGeom>
        <a:solidFill>
          <a:srgbClr val="438086">
            <a:alpha val="63137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ЛЕС</a:t>
          </a:r>
          <a:endParaRPr lang="ru-RU" sz="2000" kern="1200" dirty="0"/>
        </a:p>
      </dsp:txBody>
      <dsp:txXfrm>
        <a:off x="1914290" y="1037027"/>
        <a:ext cx="518233" cy="518233"/>
      </dsp:txXfrm>
    </dsp:sp>
    <dsp:sp modelId="{6EBCAAD1-2C3A-4821-9BFB-E4893C19B7D9}">
      <dsp:nvSpPr>
        <dsp:cNvPr id="0" name=""/>
        <dsp:cNvSpPr/>
      </dsp:nvSpPr>
      <dsp:spPr>
        <a:xfrm>
          <a:off x="2613143" y="929697"/>
          <a:ext cx="1099340" cy="732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22,9</a:t>
          </a:r>
          <a:r>
            <a:rPr lang="ru-RU" sz="1700" kern="1200" dirty="0" smtClean="0"/>
            <a:t> тыс.га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60%</a:t>
          </a:r>
          <a:endParaRPr lang="ru-RU" sz="1700" kern="1200" dirty="0"/>
        </a:p>
      </dsp:txBody>
      <dsp:txXfrm>
        <a:off x="2613143" y="929697"/>
        <a:ext cx="1099340" cy="732893"/>
      </dsp:txXfrm>
    </dsp:sp>
    <dsp:sp modelId="{EECF8CB0-89D4-4E12-AD6C-55515C84C1F0}">
      <dsp:nvSpPr>
        <dsp:cNvPr id="0" name=""/>
        <dsp:cNvSpPr/>
      </dsp:nvSpPr>
      <dsp:spPr>
        <a:xfrm>
          <a:off x="1558146" y="1858283"/>
          <a:ext cx="732893" cy="732893"/>
        </a:xfrm>
        <a:prstGeom prst="ellipse">
          <a:avLst/>
        </a:prstGeom>
        <a:solidFill>
          <a:srgbClr val="438086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ОКН</a:t>
          </a:r>
          <a:endParaRPr lang="ru-RU" sz="2000" kern="1200" dirty="0"/>
        </a:p>
      </dsp:txBody>
      <dsp:txXfrm>
        <a:off x="1665476" y="1965613"/>
        <a:ext cx="518233" cy="518233"/>
      </dsp:txXfrm>
    </dsp:sp>
    <dsp:sp modelId="{EB809F4C-17DA-49A2-9641-EC82838FD041}">
      <dsp:nvSpPr>
        <dsp:cNvPr id="0" name=""/>
        <dsp:cNvSpPr/>
      </dsp:nvSpPr>
      <dsp:spPr>
        <a:xfrm>
          <a:off x="2364329" y="1858283"/>
          <a:ext cx="1099340" cy="732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~4,4</a:t>
          </a:r>
          <a:r>
            <a:rPr lang="ru-RU" sz="1700" kern="1200" dirty="0" smtClean="0"/>
            <a:t> тыс.га</a:t>
          </a:r>
          <a:r>
            <a:rPr lang="en-US" sz="1700" kern="1200" dirty="0" smtClean="0"/>
            <a:t> </a:t>
          </a:r>
          <a:endParaRPr lang="ru-RU" sz="1700" kern="1200" dirty="0"/>
        </a:p>
      </dsp:txBody>
      <dsp:txXfrm>
        <a:off x="2364329" y="1858283"/>
        <a:ext cx="1099340" cy="7328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24DC6-2089-420C-8340-821F16FB8636}">
      <dsp:nvSpPr>
        <dsp:cNvPr id="0" name=""/>
        <dsp:cNvSpPr/>
      </dsp:nvSpPr>
      <dsp:spPr>
        <a:xfrm rot="2496176">
          <a:off x="1288865" y="1824125"/>
          <a:ext cx="459966" cy="57216"/>
        </a:xfrm>
        <a:custGeom>
          <a:avLst/>
          <a:gdLst/>
          <a:ahLst/>
          <a:cxnLst/>
          <a:rect l="0" t="0" r="0" b="0"/>
          <a:pathLst>
            <a:path>
              <a:moveTo>
                <a:pt x="0" y="28608"/>
              </a:moveTo>
              <a:lnTo>
                <a:pt x="459966" y="2860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F5FD61-1B83-4E9C-8E2B-4F694773D559}">
      <dsp:nvSpPr>
        <dsp:cNvPr id="0" name=""/>
        <dsp:cNvSpPr/>
      </dsp:nvSpPr>
      <dsp:spPr>
        <a:xfrm rot="126228">
          <a:off x="1346668" y="1307657"/>
          <a:ext cx="614857" cy="57216"/>
        </a:xfrm>
        <a:custGeom>
          <a:avLst/>
          <a:gdLst/>
          <a:ahLst/>
          <a:cxnLst/>
          <a:rect l="0" t="0" r="0" b="0"/>
          <a:pathLst>
            <a:path>
              <a:moveTo>
                <a:pt x="0" y="28608"/>
              </a:moveTo>
              <a:lnTo>
                <a:pt x="614857" y="2860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5864E-3C70-4BFF-9482-C929B0E89B48}">
      <dsp:nvSpPr>
        <dsp:cNvPr id="0" name=""/>
        <dsp:cNvSpPr/>
      </dsp:nvSpPr>
      <dsp:spPr>
        <a:xfrm rot="19036456">
          <a:off x="1294578" y="739527"/>
          <a:ext cx="394111" cy="57216"/>
        </a:xfrm>
        <a:custGeom>
          <a:avLst/>
          <a:gdLst/>
          <a:ahLst/>
          <a:cxnLst/>
          <a:rect l="0" t="0" r="0" b="0"/>
          <a:pathLst>
            <a:path>
              <a:moveTo>
                <a:pt x="0" y="28608"/>
              </a:moveTo>
              <a:lnTo>
                <a:pt x="394111" y="2860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FB7E11-0846-4B32-8F50-4616C5860172}">
      <dsp:nvSpPr>
        <dsp:cNvPr id="0" name=""/>
        <dsp:cNvSpPr/>
      </dsp:nvSpPr>
      <dsp:spPr>
        <a:xfrm>
          <a:off x="276802" y="679338"/>
          <a:ext cx="1258909" cy="12589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EF094-1A1B-417C-B104-5ECCD826003E}">
      <dsp:nvSpPr>
        <dsp:cNvPr id="0" name=""/>
        <dsp:cNvSpPr/>
      </dsp:nvSpPr>
      <dsp:spPr>
        <a:xfrm>
          <a:off x="1536162" y="515"/>
          <a:ext cx="755345" cy="7553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?</a:t>
          </a:r>
          <a:endParaRPr lang="ru-RU" sz="2400" kern="1200" dirty="0"/>
        </a:p>
      </dsp:txBody>
      <dsp:txXfrm>
        <a:off x="1646780" y="111133"/>
        <a:ext cx="534109" cy="534109"/>
      </dsp:txXfrm>
    </dsp:sp>
    <dsp:sp modelId="{66A19702-31AF-45D4-BAB1-3E8977BFB95E}">
      <dsp:nvSpPr>
        <dsp:cNvPr id="0" name=""/>
        <dsp:cNvSpPr/>
      </dsp:nvSpPr>
      <dsp:spPr>
        <a:xfrm>
          <a:off x="2367042" y="515"/>
          <a:ext cx="1133018" cy="755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5</a:t>
          </a:r>
          <a:r>
            <a:rPr lang="en-US" sz="1600" kern="1200" dirty="0" smtClean="0"/>
            <a:t>,</a:t>
          </a:r>
          <a:r>
            <a:rPr lang="ru-RU" sz="1600" kern="1200" dirty="0" smtClean="0"/>
            <a:t>3 тыс.га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50 %</a:t>
          </a:r>
          <a:endParaRPr lang="ru-RU" sz="1600" kern="1200" dirty="0"/>
        </a:p>
      </dsp:txBody>
      <dsp:txXfrm>
        <a:off x="2367042" y="515"/>
        <a:ext cx="1133018" cy="755345"/>
      </dsp:txXfrm>
    </dsp:sp>
    <dsp:sp modelId="{391D99CC-A3DE-4FAC-B11C-FE01E700BA8C}">
      <dsp:nvSpPr>
        <dsp:cNvPr id="0" name=""/>
        <dsp:cNvSpPr/>
      </dsp:nvSpPr>
      <dsp:spPr>
        <a:xfrm>
          <a:off x="1961081" y="1008113"/>
          <a:ext cx="704747" cy="7047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ЗНОП</a:t>
          </a:r>
          <a:endParaRPr lang="ru-RU" sz="1400" kern="1200" dirty="0"/>
        </a:p>
      </dsp:txBody>
      <dsp:txXfrm>
        <a:off x="2064289" y="1111321"/>
        <a:ext cx="498331" cy="498331"/>
      </dsp:txXfrm>
    </dsp:sp>
    <dsp:sp modelId="{6EBCAAD1-2C3A-4821-9BFB-E4893C19B7D9}">
      <dsp:nvSpPr>
        <dsp:cNvPr id="0" name=""/>
        <dsp:cNvSpPr/>
      </dsp:nvSpPr>
      <dsp:spPr>
        <a:xfrm>
          <a:off x="2736302" y="1008113"/>
          <a:ext cx="1057120" cy="704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3</a:t>
          </a:r>
          <a:r>
            <a:rPr lang="en-US" sz="1600" kern="1200" dirty="0" smtClean="0"/>
            <a:t>,</a:t>
          </a:r>
          <a:r>
            <a:rPr lang="ru-RU" sz="1600" kern="1200" dirty="0" smtClean="0"/>
            <a:t>0 тыс.га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28 %</a:t>
          </a:r>
          <a:endParaRPr lang="ru-RU" sz="1600" kern="1200" dirty="0"/>
        </a:p>
      </dsp:txBody>
      <dsp:txXfrm>
        <a:off x="2736302" y="1008113"/>
        <a:ext cx="1057120" cy="704747"/>
      </dsp:txXfrm>
    </dsp:sp>
    <dsp:sp modelId="{EECF8CB0-89D4-4E12-AD6C-55515C84C1F0}">
      <dsp:nvSpPr>
        <dsp:cNvPr id="0" name=""/>
        <dsp:cNvSpPr/>
      </dsp:nvSpPr>
      <dsp:spPr>
        <a:xfrm>
          <a:off x="1601940" y="1887025"/>
          <a:ext cx="704747" cy="7047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ОТОП</a:t>
          </a:r>
          <a:endParaRPr lang="ru-RU" sz="1400" kern="1200" dirty="0"/>
        </a:p>
      </dsp:txBody>
      <dsp:txXfrm>
        <a:off x="1705148" y="1990233"/>
        <a:ext cx="498331" cy="498331"/>
      </dsp:txXfrm>
    </dsp:sp>
    <dsp:sp modelId="{EB809F4C-17DA-49A2-9641-EC82838FD041}">
      <dsp:nvSpPr>
        <dsp:cNvPr id="0" name=""/>
        <dsp:cNvSpPr/>
      </dsp:nvSpPr>
      <dsp:spPr>
        <a:xfrm>
          <a:off x="2377162" y="1887025"/>
          <a:ext cx="1057120" cy="704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2</a:t>
          </a:r>
          <a:r>
            <a:rPr lang="en-US" sz="1600" kern="1200" dirty="0" smtClean="0"/>
            <a:t>,</a:t>
          </a:r>
          <a:r>
            <a:rPr lang="ru-RU" sz="1600" kern="1200" dirty="0" smtClean="0"/>
            <a:t>3 тыс.га</a:t>
          </a:r>
          <a:r>
            <a:rPr lang="en-US" sz="1600" kern="1200" dirty="0" smtClean="0"/>
            <a:t>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22 %</a:t>
          </a:r>
          <a:endParaRPr lang="ru-RU" sz="1600" kern="1200" dirty="0"/>
        </a:p>
      </dsp:txBody>
      <dsp:txXfrm>
        <a:off x="2377162" y="1887025"/>
        <a:ext cx="1057120" cy="704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A2B1F-A38E-4F3D-8164-0272FE423DB4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CB129-85AD-4D86-AEE6-747AF558EC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275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C64D-81BD-40BF-B10B-682986A2CFEF}" type="datetime1">
              <a:rPr lang="ru-RU" smtClean="0"/>
              <a:pPr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САНКТ-ПЕТЕРБУРГ 2024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A6CF-2AFD-44EA-B6A4-30897DB5B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ACC5-62A7-4842-9F80-371E3B7EA362}" type="datetime1">
              <a:rPr lang="ru-RU" smtClean="0"/>
              <a:pPr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САНКТ-ПЕТЕРБУРГ 2024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A6CF-2AFD-44EA-B6A4-30897DB5B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BACC-E85D-41EF-83BB-30A49AC09AF0}" type="datetime1">
              <a:rPr lang="ru-RU" smtClean="0"/>
              <a:pPr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САНКТ-ПЕТЕРБУРГ 2024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A6CF-2AFD-44EA-B6A4-30897DB5B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7205-DD17-4005-A9CA-593962A82EEF}" type="datetime1">
              <a:rPr lang="ru-RU" smtClean="0"/>
              <a:pPr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САНКТ-ПЕТЕРБУРГ 2024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A6CF-2AFD-44EA-B6A4-30897DB5B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31AA-E299-4131-BE76-C36BC33542A2}" type="datetime1">
              <a:rPr lang="ru-RU" smtClean="0"/>
              <a:pPr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САНКТ-ПЕТЕРБУРГ 2024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A6CF-2AFD-44EA-B6A4-30897DB5B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76BA-DBE4-466E-A59D-4E3C2E960551}" type="datetime1">
              <a:rPr lang="ru-RU" smtClean="0"/>
              <a:pPr/>
              <a:t>25.01.2025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САНКТ-ПЕТЕРБУРГ 2024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A6CF-2AFD-44EA-B6A4-30897DB5B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F933-26CD-49BB-AA39-5C2519405B0A}" type="datetime1">
              <a:rPr lang="ru-RU" smtClean="0"/>
              <a:pPr/>
              <a:t>25.01.2025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САНКТ-ПЕТЕРБУРГ 2024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A6CF-2AFD-44EA-B6A4-30897DB5B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E344-A104-43EE-9CC0-967493F771B6}" type="datetime1">
              <a:rPr lang="ru-RU" smtClean="0"/>
              <a:pPr/>
              <a:t>25.01.2025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САНКТ-ПЕТЕРБУРГ 2024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A6CF-2AFD-44EA-B6A4-30897DB5B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1B7E-3FF7-4032-8A05-74EBF8E118C4}" type="datetime1">
              <a:rPr lang="ru-RU" smtClean="0"/>
              <a:pPr/>
              <a:t>25.01.2025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САНКТ-ПЕТЕРБУРГ 2024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A6CF-2AFD-44EA-B6A4-30897DB5B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87A6-F638-49B9-BC1A-B353573AB976}" type="datetime1">
              <a:rPr lang="ru-RU" smtClean="0"/>
              <a:pPr/>
              <a:t>25.01.2025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САНКТ-ПЕТЕРБУРГ 2024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A6CF-2AFD-44EA-B6A4-30897DB5B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84B7-E2CA-4131-AA6E-088F3A164D8C}" type="datetime1">
              <a:rPr lang="ru-RU" smtClean="0"/>
              <a:pPr/>
              <a:t>25.01.2025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САНКТ-ПЕТЕРБУРГ 2024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A6CF-2AFD-44EA-B6A4-30897DB5B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DBB11-E838-4902-AB99-C3EAA56B83D3}" type="datetime1">
              <a:rPr lang="ru-RU" smtClean="0"/>
              <a:pPr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САНКТ-ПЕТЕРБУРГ 2024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9A6CF-2AFD-44EA-B6A4-30897DB5B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7;&#1088;&#1086;&#1089;&#1090;&#1088;&#1072;&#1085;&#1089;&#1090;&#1074;&#1086;-&#1075;&#1086;&#1088;&#1086;&#1076;&#1072;.&#1088;&#1092;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есь город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r="8263"/>
          <a:stretch>
            <a:fillRect/>
          </a:stretch>
        </p:blipFill>
        <p:spPr>
          <a:xfrm>
            <a:off x="395536" y="-315416"/>
            <a:ext cx="8873065" cy="68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60848"/>
            <a:ext cx="9144000" cy="18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Генеральный план и другие ресурсы зелёного будущего Санкт-Петербурга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437112"/>
            <a:ext cx="9144000" cy="122413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5600" dirty="0" err="1" smtClean="0">
                <a:solidFill>
                  <a:schemeClr val="tx1"/>
                </a:solidFill>
              </a:rPr>
              <a:t>И.Б.Садикова</a:t>
            </a:r>
            <a:r>
              <a:rPr lang="ru-RU" sz="5600" dirty="0" smtClean="0">
                <a:solidFill>
                  <a:schemeClr val="tx1"/>
                </a:solidFill>
              </a:rPr>
              <a:t>, начальник отдела стратегического развития СПб ГКУ «НИПЦ Генплана Санкт-Петербурга</a:t>
            </a:r>
            <a:r>
              <a:rPr lang="ru-RU" sz="3400" dirty="0" smtClean="0">
                <a:solidFill>
                  <a:schemeClr val="tx1"/>
                </a:solidFill>
              </a:rPr>
              <a:t>»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5600" dirty="0" smtClean="0">
                <a:solidFill>
                  <a:schemeClr val="tx1"/>
                </a:solidFill>
              </a:rPr>
              <a:t>участник рабочей группы по совершенствованию правового регулирования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5600" dirty="0" smtClean="0">
                <a:solidFill>
                  <a:schemeClr val="tx1"/>
                </a:solidFill>
              </a:rPr>
              <a:t>формирования и развития </a:t>
            </a:r>
            <a:r>
              <a:rPr lang="ru-RU" sz="5600" dirty="0" err="1" smtClean="0">
                <a:solidFill>
                  <a:schemeClr val="tx1"/>
                </a:solidFill>
              </a:rPr>
              <a:t>водно‑зеленых</a:t>
            </a:r>
            <a:r>
              <a:rPr lang="ru-RU" sz="5600" dirty="0" smtClean="0">
                <a:solidFill>
                  <a:schemeClr val="tx1"/>
                </a:solidFill>
              </a:rPr>
              <a:t> городских каркасов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5600" dirty="0" smtClean="0">
                <a:solidFill>
                  <a:schemeClr val="tx1"/>
                </a:solidFill>
              </a:rPr>
              <a:t>в рамках реализации федерального проекта «Формирование комфортной городской среды»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5600" dirty="0" smtClean="0">
                <a:solidFill>
                  <a:schemeClr val="tx1"/>
                </a:solidFill>
              </a:rPr>
              <a:t>в составе Экспертного совета при Минстрое Российской Федерации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5600" dirty="0" smtClean="0">
                <a:solidFill>
                  <a:schemeClr val="tx1"/>
                </a:solidFill>
              </a:rPr>
              <a:t>по формированию комфортной городской среды</a:t>
            </a:r>
          </a:p>
          <a:p>
            <a:endParaRPr lang="ru-RU" sz="56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627784" y="6583680"/>
            <a:ext cx="3907464" cy="274320"/>
          </a:xfrm>
        </p:spPr>
        <p:txBody>
          <a:bodyPr/>
          <a:lstStyle/>
          <a:p>
            <a:r>
              <a:rPr lang="ru-RU" dirty="0" smtClean="0"/>
              <a:t>САНКТ-ПЕТЕРБУРГ 2025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31840" y="6492875"/>
            <a:ext cx="2895600" cy="365125"/>
          </a:xfrm>
        </p:spPr>
        <p:txBody>
          <a:bodyPr/>
          <a:lstStyle/>
          <a:p>
            <a:r>
              <a:rPr lang="ru-RU" dirty="0" smtClean="0"/>
              <a:t>САНКТ-ПЕТЕРБУРГ 2025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ХАРТИЯ ВОДНО-ЗЕЛЁНОГО ГОРОДСКОЙ КАРКАСА РОССИИ</a:t>
            </a:r>
          </a:p>
          <a:p>
            <a:pPr algn="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01 ноября 2024 года, Черняховск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620688"/>
            <a:ext cx="89644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3025"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Хартия водно-зелёного каркаса Российской Федерации для регионов, городов и поселений России – это документ, определяющий основополагающие принципы и ключевые задачи построения и развития ВЗГК РФ, способствующего созданию благоприятной среды проживания, устойчивому градостроительному развитию поселений, сохранению историко-культурной идентичности, повышения качества жизни, улучшению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психоэмоционального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физического здоровья нации и демографической ситуации в стране и формированию благоприятного инвестиционного климата территории.</a:t>
            </a:r>
          </a:p>
          <a:p>
            <a:pPr indent="1343025"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Добровольно присоединяясь к Хартии, регионы, города и поселения-участники декларируют своё намерение целенаправленно и последовательно прилагать усилия по внедрению и продвижению принципов ВЗГК, применять лучшие практики реализации ВЗГК на своих территориях во всех сферах территориального развития, вовлекать горожан и экспертов, представителей власти и бизнеса в создание и развитие ВЗГК, применять в своей работе актуальные профессиональные методики, обмениваться актуальным опытом реализации проектов, тем самым формируя цифровую базу знаний и экспертов.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C:\Users\i.sadikova\Desktop\Водно-зелёный каркас\Амосов_25.01.2025\1737628224789.png"/>
          <p:cNvPicPr>
            <a:picLocks noChangeAspect="1" noChangeArrowheads="1"/>
          </p:cNvPicPr>
          <p:nvPr/>
        </p:nvPicPr>
        <p:blipFill>
          <a:blip r:embed="rId2" cstate="print"/>
          <a:srcRect l="6468" t="2066" r="2555" b="1256"/>
          <a:stretch>
            <a:fillRect/>
          </a:stretch>
        </p:blipFill>
        <p:spPr bwMode="auto">
          <a:xfrm>
            <a:off x="0" y="692696"/>
            <a:ext cx="1512168" cy="2088232"/>
          </a:xfrm>
          <a:prstGeom prst="rect">
            <a:avLst/>
          </a:prstGeom>
          <a:noFill/>
        </p:spPr>
      </p:pic>
      <p:pic>
        <p:nvPicPr>
          <p:cNvPr id="23555" name="Picture 3" descr="C:\Users\i.sadikova\Desktop\Водно-зелёный каркас\Амосов_25.01.2025\17376281667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98000"/>
            <a:ext cx="2023249" cy="1260000"/>
          </a:xfrm>
          <a:prstGeom prst="rect">
            <a:avLst/>
          </a:prstGeom>
          <a:noFill/>
        </p:spPr>
      </p:pic>
      <p:pic>
        <p:nvPicPr>
          <p:cNvPr id="23556" name="Picture 4" descr="C:\Users\i.sadikova\Desktop\Водно-зелёный каркас\Амосов_25.01.2025\17376282716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0142" y="5598000"/>
            <a:ext cx="2033858" cy="1260000"/>
          </a:xfrm>
          <a:prstGeom prst="rect">
            <a:avLst/>
          </a:prstGeom>
          <a:noFill/>
        </p:spPr>
      </p:pic>
      <p:pic>
        <p:nvPicPr>
          <p:cNvPr id="8" name="Рисунок 7" descr="1737651958387.jp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rcRect t="6667"/>
          <a:stretch>
            <a:fillRect/>
          </a:stretch>
        </p:blipFill>
        <p:spPr>
          <a:xfrm>
            <a:off x="3612000" y="5589240"/>
            <a:ext cx="1920000" cy="1007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627784" y="6583680"/>
            <a:ext cx="3907464" cy="274320"/>
          </a:xfrm>
        </p:spPr>
        <p:txBody>
          <a:bodyPr/>
          <a:lstStyle/>
          <a:p>
            <a:r>
              <a:rPr lang="ru-RU" dirty="0" smtClean="0"/>
              <a:t>САНКТ-ПЕТЕРБУРГ 2025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Ресурсы формирования зелёной инфраструктуры Санкт-Петербурга</a:t>
            </a:r>
            <a:endParaRPr lang="ru-RU" sz="2000" b="1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0" y="332656"/>
          <a:ext cx="9144000" cy="63081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  <a:gridCol w="3048000"/>
              </a:tblGrid>
              <a:tr h="293752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Формальные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Неформальные</a:t>
                      </a:r>
                      <a:endParaRPr lang="ru-RU" dirty="0"/>
                    </a:p>
                  </a:txBody>
                  <a:tcPr/>
                </a:tc>
              </a:tr>
              <a:tr h="818063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ЗАКОН САНКТ-ПЕТЕРБУРГА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ОТ 19.09.2007 № 430-85</a:t>
                      </a:r>
                      <a:br>
                        <a:rPr lang="ru-RU" sz="1200" dirty="0" smtClean="0"/>
                      </a:br>
                      <a:r>
                        <a:rPr lang="ru-RU" sz="1200" dirty="0" smtClean="0"/>
                        <a:t>«О ЗЕЛЁНЫХ НАСАЖДЕНИЯХ ОБЩЕГО ПОЛЬЗОВАНИЯ»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ГЕНЕРАЛЬНЫЙ ПЛАН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ВОДНО-ЗЕЛЁНЫЙ ГОРОДСКОЙ КАРКАС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(ВЗГК)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11875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устанавливает </a:t>
                      </a:r>
                      <a:r>
                        <a:rPr kumimoji="0" lang="ru-RU" sz="1000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Перечень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территорий зеленых насаждений общего пользования и границы территорий зеленых насаждений общего пользования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направлен на определение функционального назначения территории </a:t>
                      </a: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Санкт‑Петербурга</a:t>
                      </a:r>
                      <a:endParaRPr kumimoji="0" lang="ru-RU" sz="10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000" kern="1200" dirty="0" smtClean="0"/>
                        <a:t> содержит сведения о видах, назначении и наименованиях планируемых для размещения и(или) реконструкции объектов регионального значения, их основные характеристики, местоположение, сроки реализации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система взаимосвязанных и непрерывных природных и озелененных территорий, опирающаяся на гидрографическую сеть и геоморфологическую структуру урбанизированного ландшафта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0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18063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ЗАКОН САНКТ-ПЕТЕРБУРГА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ОТ 28.06.2010 № 396-88</a:t>
                      </a:r>
                      <a:br>
                        <a:rPr lang="ru-RU" sz="1200" dirty="0" smtClean="0"/>
                      </a:br>
                      <a:r>
                        <a:rPr lang="ru-RU" sz="1200" dirty="0" smtClean="0"/>
                        <a:t>«О ЗЕЛЁНЫХ НАСАЖДЕНИЯХ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В САНКТ-ПЕТЕРБУРГЕ»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ПРАВИЛА ЗЕМЛЕПОЛЬЗОВАНИЯ И</a:t>
                      </a:r>
                      <a:r>
                        <a:rPr lang="ru-RU" sz="1200" baseline="0" dirty="0" smtClean="0"/>
                        <a:t> ЗАСТРОЙКИ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формирование ВЗГК направлено на устойчивое развитие территорий, сохранение </a:t>
                      </a:r>
                      <a:r>
                        <a:rPr lang="ru-RU" sz="100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биоразнообразия</a:t>
                      </a:r>
                      <a:r>
                        <a:rPr lang="ru-RU" sz="10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и улучшение здоровья населения </a:t>
                      </a:r>
                      <a:endParaRPr lang="ru-RU" sz="1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697320">
                <a:tc>
                  <a:txBody>
                    <a:bodyPr/>
                    <a:lstStyle/>
                    <a:p>
                      <a:pPr lvl="0" rtl="0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направлен на обеспечение права граждан на благоприятную окружающую среду, обеспечение благоприятных условий жизнедеятельности человека</a:t>
                      </a:r>
                    </a:p>
                    <a:p>
                      <a:pPr lvl="0" rtl="0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направлен на охрану и защиту зеленого фонда Санкт-Петербурга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регулирует вопросы, связанные с размещением, использованием, воспроизводством, содержанием и учетом зеленых насаждений в Санкт-Петербурге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000" dirty="0" smtClean="0"/>
                        <a:t>градостроительные регламенты: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000" dirty="0" smtClean="0"/>
                        <a:t>виды разрешённого использования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000" dirty="0" smtClean="0"/>
                        <a:t>предельные параметры земельных участков и объектов капитального строительства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ВЗГК интегрируется в градостроительную деятельность, являясь основой и приоритетом территориального планирования на всех уровнях, подлежащей отображению в соответствующих документах территориального планирования</a:t>
                      </a:r>
                    </a:p>
                    <a:p>
                      <a:endParaRPr lang="ru-RU" sz="1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6358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ПРАВИЛА БЛАГОУСТРОЙСТВА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НОРМАТИВЫ ГРАДОСТРОИТЕЛЬНОГО ПРОЕКТИРОВАНИЯ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3584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000" dirty="0" smtClean="0"/>
                        <a:t>перечень  работ, мероприятий по проектированию, мероприятий по размещению</a:t>
                      </a:r>
                      <a:r>
                        <a:rPr lang="ru-RU" sz="1000" baseline="0" dirty="0" smtClean="0"/>
                        <a:t>, содержанию  объектов благоустройства и пр.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000" kern="1200" baseline="0" dirty="0" smtClean="0"/>
                        <a:t>расчетные показатели обеспеченности объектами нормирования в области охраны окружающей среды и благоустройства и расчетные показатели их доступности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627784" y="6583680"/>
            <a:ext cx="3907464" cy="274320"/>
          </a:xfrm>
        </p:spPr>
        <p:txBody>
          <a:bodyPr/>
          <a:lstStyle/>
          <a:p>
            <a:r>
              <a:rPr lang="ru-RU" dirty="0" smtClean="0"/>
              <a:t>САНКТ-ПЕТЕРБУРГ 2025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Динамика показателей обеспеченности</a:t>
            </a:r>
            <a:endParaRPr lang="en-US" sz="2000" b="1" dirty="0" smtClean="0"/>
          </a:p>
          <a:p>
            <a:pPr algn="ctr"/>
            <a:r>
              <a:rPr lang="ru-RU" sz="1200" b="1" dirty="0" smtClean="0"/>
              <a:t>населения Санкт-Петербурга территориями зелёных насаждений</a:t>
            </a:r>
            <a:endParaRPr lang="ru-RU" sz="12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548680"/>
          <a:ext cx="9144000" cy="597665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6858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Районы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Закон СПб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ru-RU" sz="1200" dirty="0" smtClean="0"/>
                        <a:t>от 28.06.2010 № 396-88</a:t>
                      </a:r>
                      <a:r>
                        <a:rPr lang="en-US" sz="1200" baseline="0" dirty="0" smtClean="0"/>
                        <a:t> (</a:t>
                      </a:r>
                      <a:r>
                        <a:rPr lang="en-US" sz="1200" dirty="0" smtClean="0"/>
                        <a:t>min)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01.01.2021</a:t>
                      </a:r>
                    </a:p>
                    <a:p>
                      <a:pPr algn="ctr"/>
                      <a:r>
                        <a:rPr lang="en-US" sz="1200" dirty="0" smtClean="0"/>
                        <a:t>https://www.gov.spb.ru/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01.01.2024</a:t>
                      </a:r>
                    </a:p>
                    <a:p>
                      <a:pPr algn="ctr"/>
                      <a:r>
                        <a:rPr lang="en-US" sz="1200" dirty="0" smtClean="0"/>
                        <a:t>https://www.gov.spb.ru/</a:t>
                      </a:r>
                      <a:endParaRPr lang="ru-RU" sz="1200" dirty="0"/>
                    </a:p>
                  </a:txBody>
                  <a:tcPr anchor="ctr"/>
                </a:tc>
              </a:tr>
              <a:tr h="293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/>
                        <a:t>Адмиралтейский</a:t>
                      </a:r>
                      <a:endParaRPr lang="ru-RU" sz="900" kern="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6,0</a:t>
                      </a:r>
                      <a:endParaRPr lang="ru-RU" sz="900" kern="1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7,19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7,38</a:t>
                      </a:r>
                      <a:endParaRPr lang="ru-RU" sz="1200" dirty="0"/>
                    </a:p>
                  </a:txBody>
                  <a:tcPr/>
                </a:tc>
              </a:tr>
              <a:tr h="293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rgbClr val="FF0000"/>
                          </a:solidFill>
                        </a:rPr>
                        <a:t>Василеостровский</a:t>
                      </a:r>
                      <a:endParaRPr lang="ru-RU" sz="900" kern="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6,0</a:t>
                      </a:r>
                      <a:endParaRPr lang="ru-RU" sz="900" kern="1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6,96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7,16</a:t>
                      </a:r>
                      <a:endParaRPr lang="ru-RU" sz="1200" dirty="0"/>
                    </a:p>
                  </a:txBody>
                  <a:tcPr/>
                </a:tc>
              </a:tr>
              <a:tr h="293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/>
                        <a:t>Выборгский</a:t>
                      </a:r>
                      <a:endParaRPr lang="ru-RU" sz="900" kern="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12,0</a:t>
                      </a:r>
                      <a:endParaRPr lang="ru-RU" sz="900" kern="1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14,75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14,41</a:t>
                      </a:r>
                      <a:endParaRPr lang="ru-RU" sz="1200" dirty="0"/>
                    </a:p>
                  </a:txBody>
                  <a:tcPr/>
                </a:tc>
              </a:tr>
              <a:tr h="293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/>
                        <a:t>Калининский</a:t>
                      </a:r>
                      <a:endParaRPr lang="ru-RU" sz="900" kern="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12,0</a:t>
                      </a:r>
                      <a:endParaRPr lang="ru-RU" sz="900" kern="1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11,71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11,61</a:t>
                      </a:r>
                      <a:endParaRPr lang="ru-RU" sz="1200" dirty="0"/>
                    </a:p>
                  </a:txBody>
                  <a:tcPr/>
                </a:tc>
              </a:tr>
              <a:tr h="293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/>
                        <a:t>Кировский</a:t>
                      </a:r>
                      <a:endParaRPr lang="ru-RU" sz="900" kern="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12,0</a:t>
                      </a:r>
                      <a:endParaRPr lang="ru-RU" sz="900" kern="1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12,84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12,41</a:t>
                      </a:r>
                      <a:endParaRPr lang="ru-RU" sz="1200" dirty="0"/>
                    </a:p>
                  </a:txBody>
                  <a:tcPr/>
                </a:tc>
              </a:tr>
              <a:tr h="293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err="1">
                          <a:solidFill>
                            <a:srgbClr val="FF0000"/>
                          </a:solidFill>
                        </a:rPr>
                        <a:t>Колпинский</a:t>
                      </a:r>
                      <a:endParaRPr lang="ru-RU" sz="900" kern="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6,0</a:t>
                      </a:r>
                      <a:endParaRPr lang="ru-RU" sz="900" kern="1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12,96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13,61</a:t>
                      </a:r>
                      <a:endParaRPr lang="ru-RU" sz="1200" dirty="0"/>
                    </a:p>
                  </a:txBody>
                  <a:tcPr/>
                </a:tc>
              </a:tr>
              <a:tr h="293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/>
                        <a:t>Красногвардейский</a:t>
                      </a:r>
                      <a:endParaRPr lang="ru-RU" sz="900" kern="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12,0</a:t>
                      </a:r>
                      <a:endParaRPr lang="ru-RU" sz="900" kern="1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13,21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13,74</a:t>
                      </a:r>
                      <a:endParaRPr lang="ru-RU" sz="1200" dirty="0"/>
                    </a:p>
                  </a:txBody>
                  <a:tcPr/>
                </a:tc>
              </a:tr>
              <a:tr h="293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err="1"/>
                        <a:t>Красносельский</a:t>
                      </a:r>
                      <a:endParaRPr lang="ru-RU" sz="900" kern="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12,0</a:t>
                      </a:r>
                      <a:endParaRPr lang="ru-RU" sz="900" kern="1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16,11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15,96</a:t>
                      </a:r>
                      <a:endParaRPr lang="ru-RU" sz="1200" dirty="0"/>
                    </a:p>
                  </a:txBody>
                  <a:tcPr/>
                </a:tc>
              </a:tr>
              <a:tr h="293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err="1"/>
                        <a:t>Кронштадтский</a:t>
                      </a:r>
                      <a:endParaRPr lang="ru-RU" sz="900" kern="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18,0</a:t>
                      </a:r>
                      <a:endParaRPr lang="ru-RU" sz="900" kern="1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12,52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13,22</a:t>
                      </a:r>
                      <a:endParaRPr lang="ru-RU" sz="1200" dirty="0"/>
                    </a:p>
                  </a:txBody>
                  <a:tcPr/>
                </a:tc>
              </a:tr>
              <a:tr h="293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rgbClr val="FF0000"/>
                          </a:solidFill>
                        </a:rPr>
                        <a:t>Курортный</a:t>
                      </a:r>
                      <a:endParaRPr lang="ru-RU" sz="900" kern="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18,0</a:t>
                      </a:r>
                      <a:endParaRPr lang="ru-RU" sz="900" kern="1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54,68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57,66</a:t>
                      </a:r>
                      <a:endParaRPr lang="ru-RU" sz="1200" dirty="0"/>
                    </a:p>
                  </a:txBody>
                  <a:tcPr/>
                </a:tc>
              </a:tr>
              <a:tr h="293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/>
                        <a:t>Московский</a:t>
                      </a:r>
                      <a:endParaRPr lang="ru-RU" sz="900" kern="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12,0</a:t>
                      </a:r>
                      <a:endParaRPr lang="ru-RU" sz="900" kern="1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13,88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14,56</a:t>
                      </a:r>
                      <a:endParaRPr lang="ru-RU" sz="1200" dirty="0"/>
                    </a:p>
                  </a:txBody>
                  <a:tcPr/>
                </a:tc>
              </a:tr>
              <a:tr h="293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/>
                        <a:t>Невский</a:t>
                      </a:r>
                      <a:endParaRPr lang="ru-RU" sz="900" kern="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12,0</a:t>
                      </a:r>
                      <a:endParaRPr lang="ru-RU" sz="900" kern="1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8,83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9,71</a:t>
                      </a:r>
                      <a:endParaRPr lang="ru-RU" sz="1200" dirty="0"/>
                    </a:p>
                  </a:txBody>
                  <a:tcPr/>
                </a:tc>
              </a:tr>
              <a:tr h="293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rgbClr val="FF0000"/>
                          </a:solidFill>
                        </a:rPr>
                        <a:t>Петроградский</a:t>
                      </a:r>
                      <a:endParaRPr lang="ru-RU" sz="900" kern="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6,0</a:t>
                      </a:r>
                      <a:endParaRPr lang="ru-RU" sz="900" kern="1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25,17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27,53</a:t>
                      </a:r>
                      <a:endParaRPr lang="ru-RU" sz="1200" dirty="0"/>
                    </a:p>
                  </a:txBody>
                  <a:tcPr/>
                </a:tc>
              </a:tr>
              <a:tr h="293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err="1">
                          <a:solidFill>
                            <a:srgbClr val="FF0000"/>
                          </a:solidFill>
                        </a:rPr>
                        <a:t>Петродворцовый</a:t>
                      </a:r>
                      <a:endParaRPr lang="ru-RU" sz="900" kern="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18,0</a:t>
                      </a:r>
                      <a:endParaRPr lang="ru-RU" sz="900" kern="1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84,55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92,63</a:t>
                      </a:r>
                      <a:endParaRPr lang="ru-RU" sz="1200" dirty="0"/>
                    </a:p>
                  </a:txBody>
                  <a:tcPr/>
                </a:tc>
              </a:tr>
              <a:tr h="293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/>
                        <a:t>Приморский</a:t>
                      </a:r>
                      <a:endParaRPr lang="ru-RU" sz="900" kern="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12,0</a:t>
                      </a:r>
                      <a:endParaRPr lang="ru-RU" sz="900" kern="1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11,39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10,05</a:t>
                      </a:r>
                      <a:endParaRPr lang="ru-RU" sz="1200" dirty="0"/>
                    </a:p>
                  </a:txBody>
                  <a:tcPr/>
                </a:tc>
              </a:tr>
              <a:tr h="293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/>
                        <a:t>Пушкинский</a:t>
                      </a:r>
                      <a:endParaRPr lang="ru-RU" sz="900" kern="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18,0</a:t>
                      </a:r>
                      <a:endParaRPr lang="ru-RU" sz="900" kern="1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28,91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24,85</a:t>
                      </a:r>
                      <a:endParaRPr lang="ru-RU" sz="1200" dirty="0"/>
                    </a:p>
                  </a:txBody>
                  <a:tcPr/>
                </a:tc>
              </a:tr>
              <a:tr h="293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err="1"/>
                        <a:t>Фрунзенский</a:t>
                      </a:r>
                      <a:endParaRPr lang="ru-RU" sz="900" kern="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12,0</a:t>
                      </a:r>
                      <a:endParaRPr lang="ru-RU" sz="900" kern="1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10,85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10,61</a:t>
                      </a:r>
                      <a:endParaRPr lang="ru-RU" sz="1200" dirty="0"/>
                    </a:p>
                  </a:txBody>
                  <a:tcPr/>
                </a:tc>
              </a:tr>
              <a:tr h="293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/>
                        <a:t>Центральный</a:t>
                      </a:r>
                      <a:endParaRPr lang="ru-RU" sz="900" kern="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6,0</a:t>
                      </a:r>
                      <a:endParaRPr lang="ru-RU" sz="900" kern="1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4,61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5,01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627784" y="6583680"/>
            <a:ext cx="3907464" cy="274320"/>
          </a:xfrm>
        </p:spPr>
        <p:txBody>
          <a:bodyPr/>
          <a:lstStyle/>
          <a:p>
            <a:r>
              <a:rPr lang="ru-RU" dirty="0" smtClean="0"/>
              <a:t>САНКТ-ПЕТЕРБУРГ 2025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ОБЪЕКТЫ ЗЕЛЁНЫХ НАСАЖДЕНИЙ ОБЩЕГО ПОЛЬЗОВАНИЯ</a:t>
            </a:r>
            <a:endParaRPr lang="ru-RU" sz="2000" b="1" dirty="0"/>
          </a:p>
        </p:txBody>
      </p:sp>
      <p:pic>
        <p:nvPicPr>
          <p:cNvPr id="6145" name="Picture 1" descr="C:\Users\i.sadikova\Desktop\Водно-зелёный каркас\Амосов_25.01.2025\!!!!!ЗЕЛЁНЫЕ\Балтийский_вокза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2518241" cy="2520000"/>
          </a:xfrm>
          <a:prstGeom prst="rect">
            <a:avLst/>
          </a:prstGeom>
          <a:noFill/>
        </p:spPr>
      </p:pic>
      <p:pic>
        <p:nvPicPr>
          <p:cNvPr id="6146" name="Picture 2" descr="C:\Users\i.sadikova\Desktop\Водно-зелёный каркас\Амосов_25.01.2025\!!!!!ЗЕЛЁНЫЕ\Екатерина_Пушкин_Манежн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620688"/>
            <a:ext cx="2520000" cy="2520000"/>
          </a:xfrm>
          <a:prstGeom prst="rect">
            <a:avLst/>
          </a:prstGeom>
          <a:noFill/>
        </p:spPr>
      </p:pic>
      <p:pic>
        <p:nvPicPr>
          <p:cNvPr id="6148" name="Picture 4" descr="C:\Users\i.sadikova\Desktop\Водно-зелёный каркас\Амосов_25.01.2025\!!!!!ЗЕЛЁНЫЕ\Преображенская_площад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1048"/>
            <a:ext cx="2508309" cy="2520000"/>
          </a:xfrm>
          <a:prstGeom prst="rect">
            <a:avLst/>
          </a:prstGeom>
          <a:noFill/>
        </p:spPr>
      </p:pic>
      <p:pic>
        <p:nvPicPr>
          <p:cNvPr id="6149" name="Picture 5" descr="C:\Users\i.sadikova\Desktop\Водно-зелёный каркас\Амосов_25.01.2025\!!!!!ЗЕЛЁНЫЕ\Таврически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861048"/>
            <a:ext cx="2598617" cy="2520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332656"/>
            <a:ext cx="5364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РАЗЛИЧНЫЕ ПОДХОДЫ К ФОРМИРОВАНИЮ ЗНОП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" y="3140968"/>
            <a:ext cx="2483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Площадь Балтийского вокзала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43808" y="3085370"/>
            <a:ext cx="2483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buFont typeface="+mj-lt"/>
              <a:buAutoNum type="arabicPeriod"/>
            </a:pPr>
            <a:r>
              <a:rPr lang="ru-RU" sz="1200" dirty="0" smtClean="0"/>
              <a:t>Михайловский сквер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ru-RU" sz="1200" dirty="0" smtClean="0"/>
              <a:t>Екатерининский сквер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ru-RU" sz="1200" dirty="0" smtClean="0"/>
              <a:t>Ново-Манежный сквер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ru-RU" sz="1200" dirty="0" smtClean="0"/>
              <a:t>Старо-Манежный сад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843808" y="6381328"/>
            <a:ext cx="2483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Таврический сад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17237" y="6381328"/>
            <a:ext cx="2483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Преображенская площадь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843808" y="83671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923928" y="24928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860032" y="16288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499992" y="119675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5724128" y="908720"/>
            <a:ext cx="3419872" cy="4140080"/>
            <a:chOff x="5724128" y="1268760"/>
            <a:chExt cx="3419872" cy="4140080"/>
          </a:xfrm>
        </p:grpSpPr>
        <p:pic>
          <p:nvPicPr>
            <p:cNvPr id="6150" name="Picture 6" descr="C:\Users\i.sadikova\Desktop\Водно-зелёный каркас\Амосов_25.01.2025\!!!!!ЗЕЛЁНЫЕ\ВО_ГП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39845" y="1988840"/>
              <a:ext cx="3404155" cy="3420000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5724128" y="1268760"/>
              <a:ext cx="34198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УЧЁТ ЗНОП ГОРОДСКОГО ЗНАЧЕНИЯ</a:t>
              </a:r>
            </a:p>
            <a:p>
              <a:pPr algn="ctr"/>
              <a:r>
                <a:rPr lang="ru-RU" sz="1200" dirty="0" smtClean="0"/>
                <a:t>В ГЕНЕРАЛЬНОМ ПЛАНЕ</a:t>
              </a:r>
              <a:endParaRPr lang="ru-RU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724128" y="1700808"/>
              <a:ext cx="3419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(Большой пр.В.О., 16, 17, 18,19 линии В.О.)</a:t>
              </a:r>
              <a:endParaRPr lang="ru-RU" sz="1200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5724128" y="5229200"/>
            <a:ext cx="3600400" cy="1213103"/>
            <a:chOff x="5724128" y="5445224"/>
            <a:chExt cx="3600400" cy="1213103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724128" y="5517232"/>
              <a:ext cx="432048" cy="216024"/>
            </a:xfrm>
            <a:prstGeom prst="rect">
              <a:avLst/>
            </a:prstGeom>
            <a:solidFill>
              <a:srgbClr val="F3C0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Ж3</a:t>
              </a:r>
              <a:endPara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56176" y="5445224"/>
              <a:ext cx="2987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зона застройки </a:t>
              </a:r>
              <a:r>
                <a:rPr lang="ru-RU" sz="1200" dirty="0" err="1" smtClean="0"/>
                <a:t>среднеэтажными</a:t>
              </a:r>
              <a:r>
                <a:rPr lang="ru-RU" sz="1200" dirty="0" smtClean="0"/>
                <a:t> жилыми домами</a:t>
              </a:r>
              <a:endParaRPr lang="ru-RU" sz="1200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724128" y="5733256"/>
              <a:ext cx="432048" cy="216024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Д</a:t>
              </a:r>
              <a:endPara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84168" y="5744290"/>
              <a:ext cx="3240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зона общественно-деловой застройки</a:t>
              </a:r>
              <a:endParaRPr lang="ru-RU" sz="1200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724128" y="5949280"/>
              <a:ext cx="432048" cy="216024"/>
            </a:xfrm>
            <a:prstGeom prst="rect">
              <a:avLst/>
            </a:prstGeom>
            <a:solidFill>
              <a:srgbClr val="9CC0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Р2</a:t>
              </a:r>
              <a:endPara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084168" y="5949280"/>
              <a:ext cx="3240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зона рекреационного назначения</a:t>
              </a:r>
              <a:endParaRPr lang="ru-RU" sz="1200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724128" y="6165304"/>
              <a:ext cx="432048" cy="2160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ТИ</a:t>
              </a:r>
              <a:endPara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84168" y="6134817"/>
              <a:ext cx="3240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зона транспортной инфраструктуры</a:t>
              </a:r>
              <a:endParaRPr lang="ru-RU" sz="1200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724128" y="6417332"/>
              <a:ext cx="432048" cy="216024"/>
            </a:xfrm>
            <a:prstGeom prst="rect">
              <a:avLst/>
            </a:prstGeom>
            <a:noFill/>
            <a:ln w="190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587457" y="6381328"/>
              <a:ext cx="21252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rgbClr val="00FF00"/>
                  </a:solidFill>
                  <a:latin typeface="Arial" pitchFamily="34" charset="0"/>
                  <a:cs typeface="Arial" pitchFamily="34" charset="0"/>
                </a:rPr>
                <a:t>ЗНОП городского значения</a:t>
              </a:r>
              <a:endParaRPr lang="ru-RU" sz="12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л2_раскладкаА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188640"/>
            <a:ext cx="7263226" cy="6480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88024" y="404664"/>
            <a:ext cx="42839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Приложение 2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к Закону Санкт-Петербурга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"О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внесении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изменений в Закон Санкт-Петербурга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"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О Генеральном плане Санкт-Петербурга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"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от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21 декабря 2023 года № 785-169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КАРТА ФУНКЦИОНАЛЬНЫХ ЗОН САНКТ-ПЕТЕРБУРГА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75856" y="6525344"/>
            <a:ext cx="2088232" cy="332656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САНКТ-ПЕТЕРБУРГ 2025</a:t>
            </a:r>
            <a:endParaRPr lang="ru-RU" dirty="0"/>
          </a:p>
        </p:txBody>
      </p:sp>
      <p:pic>
        <p:nvPicPr>
          <p:cNvPr id="8" name="Рисунок 7" descr="прил2_условные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4941168"/>
            <a:ext cx="2919984" cy="963168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971600" y="4869160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9512" y="5229200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29,4%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653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ФУНКЦИНАЛЬНЫЕ РЕКРЕАЦИОННЫЕ ЗОНЫ 29,4 %</a:t>
            </a:r>
            <a:endParaRPr lang="ru-RU" sz="20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31840" y="6492875"/>
            <a:ext cx="2895600" cy="365125"/>
          </a:xfrm>
        </p:spPr>
        <p:txBody>
          <a:bodyPr/>
          <a:lstStyle/>
          <a:p>
            <a:r>
              <a:rPr lang="ru-RU" dirty="0" smtClean="0"/>
              <a:t>САНКТ-ПЕТЕРБУРГ 2025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611560" y="908720"/>
          <a:ext cx="828092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трелка вправо 7"/>
          <p:cNvSpPr/>
          <p:nvPr/>
        </p:nvSpPr>
        <p:spPr>
          <a:xfrm>
            <a:off x="3635896" y="1124744"/>
            <a:ext cx="144016" cy="144016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979712" y="1124744"/>
            <a:ext cx="144016" cy="144016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392" y="3068960"/>
            <a:ext cx="822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ТЕРРИТОРИАЛЬНЫЕ РЕКРЕАЦИОННЫЕ ЗОНЫ </a:t>
            </a:r>
            <a:r>
              <a:rPr lang="ru-RU" i="1" dirty="0" smtClean="0"/>
              <a:t>(ОЗЕЛЕНЁННЫЕ ТЕРРИТОРИИ)</a:t>
            </a:r>
            <a:endParaRPr lang="ru-RU" i="1" dirty="0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4572000" y="2852936"/>
            <a:ext cx="144016" cy="14401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Схема 11"/>
          <p:cNvGraphicFramePr/>
          <p:nvPr/>
        </p:nvGraphicFramePr>
        <p:xfrm>
          <a:off x="683568" y="3717032"/>
          <a:ext cx="396044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99592" y="4797152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38,2 тыс.га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4860032" y="3717032"/>
          <a:ext cx="396044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076056" y="4797152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10,6 тыс.га</a:t>
            </a:r>
            <a:endParaRPr lang="ru-RU" dirty="0"/>
          </a:p>
        </p:txBody>
      </p:sp>
      <p:pic>
        <p:nvPicPr>
          <p:cNvPr id="17" name="Рисунок 16" descr="EH9dOhxdkPl0fvV64TZpOk5nscMURh9spxY0tgV-QwH-tkAAl0agA2pE3juXdUMzTg0YmswR.jpg"/>
          <p:cNvPicPr>
            <a:picLocks noChangeAspect="1"/>
          </p:cNvPicPr>
          <p:nvPr/>
        </p:nvPicPr>
        <p:blipFill>
          <a:blip r:embed="rId17" cstate="print"/>
          <a:srcRect l="11685" t="11685" r="11685" b="11685"/>
          <a:stretch>
            <a:fillRect/>
          </a:stretch>
        </p:blipFill>
        <p:spPr>
          <a:xfrm>
            <a:off x="2267744" y="3717032"/>
            <a:ext cx="720000" cy="720000"/>
          </a:xfrm>
          <a:prstGeom prst="ellipse">
            <a:avLst/>
          </a:prstGeom>
          <a:ln w="28575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3813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/>
              <a:t>ПЛАНИРОВАНИЕ ЗЕЛЁНОГО СТРОИТЕЛЬСТВА НА ПЕРВУЮ ОЧЕРЕДЬ ГЕНЕРАЛЬНОГО ПЛАНА ДО 2030 ГОДА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dirty="0" smtClean="0"/>
              <a:t>Суммарная площадь объектов регионального значения в области охраны окружающей среды и благоустройства - озеленённых территорий общего пользования по районам 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92514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900" b="1" dirty="0" smtClean="0"/>
              <a:t>ПЛАНИРУЕМЫЕ к размещению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sz="2900" dirty="0" smtClean="0"/>
              <a:t>Василеостровский район = 43,71 га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sz="2900" dirty="0" smtClean="0"/>
              <a:t>Выборгский район = 15,13 га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sz="2900" dirty="0" smtClean="0"/>
              <a:t>Калининский район = 13,16 га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sz="2900" dirty="0" smtClean="0"/>
              <a:t>Кировский район = 5,81 га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sz="2900" dirty="0" err="1" smtClean="0"/>
              <a:t>Колпинский</a:t>
            </a:r>
            <a:r>
              <a:rPr lang="ru-RU" sz="2900" dirty="0" smtClean="0"/>
              <a:t> район = 193,33 га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sz="2900" dirty="0" smtClean="0"/>
              <a:t>Красногвардейский район = 22,31 га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sz="2900" dirty="0" err="1" smtClean="0"/>
              <a:t>Красносельский</a:t>
            </a:r>
            <a:r>
              <a:rPr lang="ru-RU" sz="2900" dirty="0" smtClean="0"/>
              <a:t> район = 31,36 га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sz="2900" dirty="0" smtClean="0"/>
              <a:t>Курортный район = 7,21 га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sz="2900" dirty="0" smtClean="0"/>
              <a:t>Московский район = 7,42 га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sz="2900" dirty="0" smtClean="0"/>
              <a:t>Невский район = 30,28 га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sz="2900" dirty="0" err="1" smtClean="0"/>
              <a:t>Петродворцовый</a:t>
            </a:r>
            <a:r>
              <a:rPr lang="ru-RU" sz="2900" dirty="0" smtClean="0"/>
              <a:t> район = 139,62 га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sz="2900" dirty="0" smtClean="0"/>
              <a:t>Приморский район = 2,52 га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sz="2900" dirty="0" smtClean="0"/>
              <a:t>Пушкинский район = 23,71 га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sz="2900" dirty="0" err="1" smtClean="0"/>
              <a:t>Фрунзенский</a:t>
            </a:r>
            <a:r>
              <a:rPr lang="ru-RU" sz="2900" dirty="0" smtClean="0"/>
              <a:t> район = 7,65 га</a:t>
            </a:r>
          </a:p>
          <a:p>
            <a:pPr algn="r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900" b="1" dirty="0" smtClean="0"/>
              <a:t>Всего: 543,22 га</a:t>
            </a:r>
            <a:endParaRPr lang="ru-RU" sz="2900" dirty="0" smtClean="0"/>
          </a:p>
          <a:p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САНКТ-ПЕТЕРБУРГ 2025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900" b="1" dirty="0" smtClean="0"/>
              <a:t>ПЛАНИРУЕМЫЕ к реконструкции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sz="2900" dirty="0" smtClean="0"/>
              <a:t>Василеостровский район = 8,35 га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sz="2900" dirty="0" smtClean="0"/>
              <a:t>Калининский район = 162,21 га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sz="2900" dirty="0" err="1" smtClean="0"/>
              <a:t>Колпинский</a:t>
            </a:r>
            <a:r>
              <a:rPr lang="ru-RU" sz="2900" dirty="0" smtClean="0"/>
              <a:t> район = 3,76 га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sz="2900" dirty="0" smtClean="0"/>
              <a:t>Красногвардейский район = 3,32 га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sz="2900" dirty="0" err="1" smtClean="0"/>
              <a:t>Красносельский</a:t>
            </a:r>
            <a:r>
              <a:rPr lang="ru-RU" sz="2900" dirty="0" smtClean="0"/>
              <a:t> район = 233,65га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sz="2900" dirty="0" smtClean="0"/>
              <a:t>Курортный район = 23,94 га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sz="2900" dirty="0" smtClean="0"/>
              <a:t>Московский район = 16,88 га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sz="2900" dirty="0" smtClean="0"/>
              <a:t>Невский район = 24,53 га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sz="2900" dirty="0" smtClean="0"/>
              <a:t>Петроградский район = 94,8 га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sz="2900" dirty="0" err="1" smtClean="0"/>
              <a:t>Петродворцовый</a:t>
            </a:r>
            <a:r>
              <a:rPr lang="ru-RU" sz="2900" dirty="0" smtClean="0"/>
              <a:t> район  = 2,22 га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sz="2900" dirty="0" smtClean="0"/>
              <a:t>Приморский район = 21,0 га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sz="2900" dirty="0" smtClean="0"/>
              <a:t>Пушкинский район = 8,18 га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sz="2900" dirty="0" smtClean="0"/>
              <a:t>Центральный район = 4,78 га</a:t>
            </a:r>
          </a:p>
          <a:p>
            <a:pPr algn="r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900" b="1" dirty="0" smtClean="0"/>
              <a:t>Всего: 607,6 га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X:\BGP\-=PG5_share=-\Презентация\для презентации Садиковой\ГЕНПЛАН\8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001" r="-349" b="2750"/>
          <a:stretch>
            <a:fillRect/>
          </a:stretch>
        </p:blipFill>
        <p:spPr bwMode="auto">
          <a:xfrm>
            <a:off x="4499992" y="3573016"/>
            <a:ext cx="3600400" cy="3284984"/>
          </a:xfrm>
          <a:prstGeom prst="rect">
            <a:avLst/>
          </a:prstGeom>
          <a:noFill/>
        </p:spPr>
      </p:pic>
      <p:pic>
        <p:nvPicPr>
          <p:cNvPr id="27" name="Рисунок 26" descr="Весь город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073" t="3401" r="20694" b="-11"/>
          <a:stretch>
            <a:fillRect/>
          </a:stretch>
        </p:blipFill>
        <p:spPr>
          <a:xfrm>
            <a:off x="3995936" y="0"/>
            <a:ext cx="5148064" cy="486916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499992" y="4149080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895350" algn="l"/>
                <a:tab pos="982663" algn="l"/>
                <a:tab pos="1077913" algn="l"/>
              </a:tabLst>
            </a:pPr>
            <a:r>
              <a:rPr lang="ru-RU" sz="1400" dirty="0" smtClean="0"/>
              <a:t>Генплан 1987</a:t>
            </a:r>
            <a:endParaRPr lang="ru-RU" sz="1400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323528" y="3429000"/>
            <a:ext cx="3601107" cy="3600000"/>
            <a:chOff x="-180528" y="3645024"/>
            <a:chExt cx="3601107" cy="3600000"/>
          </a:xfrm>
        </p:grpSpPr>
        <p:pic>
          <p:nvPicPr>
            <p:cNvPr id="5" name="Picture 2" descr="X:\BGP\-=PG5_share=-\Презентация\для презентации Садиковой\ГЕНПЛАН\05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-180528" y="3645024"/>
              <a:ext cx="3601107" cy="3600000"/>
            </a:xfrm>
            <a:prstGeom prst="rect">
              <a:avLst/>
            </a:prstGeom>
            <a:noFill/>
          </p:spPr>
        </p:pic>
        <p:sp>
          <p:nvSpPr>
            <p:cNvPr id="28" name="Прямоугольник 27"/>
            <p:cNvSpPr/>
            <p:nvPr/>
          </p:nvSpPr>
          <p:spPr>
            <a:xfrm>
              <a:off x="1115616" y="3789040"/>
              <a:ext cx="194421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Рисунок 5" descr="прил2_раскладкаА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4035125" cy="3600000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31840" y="6492875"/>
            <a:ext cx="2895600" cy="365125"/>
          </a:xfrm>
        </p:spPr>
        <p:txBody>
          <a:bodyPr/>
          <a:lstStyle/>
          <a:p>
            <a:r>
              <a:rPr lang="ru-RU" dirty="0" smtClean="0"/>
              <a:t>САНКТ-ПЕТЕРБУРГ 2025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259632" y="188640"/>
            <a:ext cx="172819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88224" y="188640"/>
            <a:ext cx="19442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07504" y="4149080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Генплан 2005</a:t>
            </a:r>
            <a:endParaRPr lang="ru-RU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07504" y="692696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Генплан 2023</a:t>
            </a:r>
            <a:endParaRPr lang="ru-RU" sz="1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724128" y="3573016"/>
            <a:ext cx="158417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779912" y="1"/>
            <a:ext cx="5364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ВОДНО-ЗЕЛЁНЫЙ ГОРОДСКОЙ КАРКАС</a:t>
            </a:r>
          </a:p>
          <a:p>
            <a:pPr algn="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(ВЗГК)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есь город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30000"/>
          </a:blip>
          <a:srcRect l="7073" t="3401" r="20694" b="-11"/>
          <a:stretch>
            <a:fillRect/>
          </a:stretch>
        </p:blipFill>
        <p:spPr>
          <a:xfrm>
            <a:off x="1115616" y="-99392"/>
            <a:ext cx="7612413" cy="7200000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31840" y="6492875"/>
            <a:ext cx="2895600" cy="365125"/>
          </a:xfrm>
        </p:spPr>
        <p:txBody>
          <a:bodyPr/>
          <a:lstStyle/>
          <a:p>
            <a:r>
              <a:rPr lang="ru-RU" dirty="0" smtClean="0"/>
              <a:t>САНКТ-ПЕТЕРБУРГ 2025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ВОДНО-ЗЕЛЁНЫЙ ГОРОДСКОЙ КАРКАС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447217"/>
            <a:ext cx="9144000" cy="683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1" i="0" u="sng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Водно‑зеленый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городской каркас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— это система взаимосвязанных и непрерывных природных и озелененных территорий, опирающаяся на гидрографическую сеть и геоморфологическую структуру урбанизированного ландшафта.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Формирование ВЗГК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напра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влено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 устойчивое развитие территорий, сохранение биоразнообразия и улучшение здоровья населения. </a:t>
            </a:r>
          </a:p>
          <a:p>
            <a:pPr indent="447675">
              <a:lnSpc>
                <a:spcPct val="12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современном этапе развития урбанизированных территорий ВЗГК должен решать задачи:</a:t>
            </a:r>
          </a:p>
          <a:p>
            <a:pPr marL="266700" lvl="0">
              <a:lnSpc>
                <a:spcPct val="120000"/>
              </a:lnSpc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инструмента стратегического планирования в части обеспечения экологической безопасности градостроительного развития урбанизированных территорий;</a:t>
            </a:r>
          </a:p>
          <a:p>
            <a:pPr marL="266700" lvl="0">
              <a:lnSpc>
                <a:spcPct val="120000"/>
              </a:lnSpc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важнейшего направления экологической политики в области территориального планирования и 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урбанистики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66700" lvl="0">
              <a:lnSpc>
                <a:spcPct val="120000"/>
              </a:lnSpc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современной эффективной системы снижения климатических и 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социально‑экономических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рисков на региональном, муниципальном и локальном территориальных уровнях;</a:t>
            </a:r>
          </a:p>
          <a:p>
            <a:pPr marL="552450" indent="-285750">
              <a:lnSpc>
                <a:spcPct val="120000"/>
              </a:lnSpc>
              <a:buFontTx/>
              <a:buChar char="-"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инструмента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повышения инвестиционной привлекательности территорий и </a:t>
            </a:r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ESG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повестки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dirty="0"/>
              <a:t> </a:t>
            </a:r>
            <a:r>
              <a:rPr lang="en-US" dirty="0" smtClean="0"/>
              <a:t>                      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пространство-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города.рф</a:t>
            </a:r>
            <a:endParaRPr lang="ru-RU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6700" lvl="0">
              <a:lnSpc>
                <a:spcPct val="120000"/>
              </a:lnSpc>
            </a:pPr>
            <a:endParaRPr lang="ru-RU" dirty="0" smtClean="0">
              <a:hlinkClick r:id="rId3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2269</TotalTime>
  <Words>839</Words>
  <Application>Microsoft Office PowerPoint</Application>
  <PresentationFormat>Экран (4:3)</PresentationFormat>
  <Paragraphs>228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Генеральный план и другие ресурсы зелёного будущего Санкт-Петербурга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ФУНКЦИНАЛЬНЫЕ РЕКРЕАЦИОННЫЕ ЗОНЫ 29,4 %</vt:lpstr>
      <vt:lpstr>ПЛАНИРОВАНИЕ ЗЕЛЁНОГО СТРОИТЕЛЬСТВА НА ПЕРВУЮ ОЧЕРЕДЬ ГЕНЕРАЛЬНОГО ПЛАНА ДО 2030 ГОДА Суммарная площадь объектов регионального значения в области охраны окружающей среды и благоустройства - озеленённых территорий общего пользования по районам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Градостроительный регламент территориальных зон озеленённых территорий</dc:title>
  <dc:creator>i.sadikova</dc:creator>
  <cp:lastModifiedBy>Вячеслав</cp:lastModifiedBy>
  <cp:revision>134</cp:revision>
  <dcterms:created xsi:type="dcterms:W3CDTF">2024-03-22T11:41:56Z</dcterms:created>
  <dcterms:modified xsi:type="dcterms:W3CDTF">2025-01-25T08:24:31Z</dcterms:modified>
</cp:coreProperties>
</file>