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3" r:id="rId10"/>
    <p:sldId id="264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B38BD-5CD6-4A40-A6A0-2142DB057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9F4272-1F1F-4134-89B6-FB4967586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E154C-476D-4080-8435-0D201A62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BFDA6-6A42-47DB-9456-5E8DCADE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434B4-B0C7-4CDA-A315-A3A0157C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B2BDA-ADAB-4768-AA9C-21BAFFAF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3E4836-99BE-4C83-9882-7BD509E25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396F8-91DC-4434-AEAB-F87DFD95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8D480-0041-4197-9331-0A50C88C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ED7F4-8451-4D3C-A734-D82D1DE7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8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D6B24C-E6FD-491D-9A28-404F3F0FB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985906-5505-452D-9B80-00370969C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36DF1-6F79-4C09-A572-94425A70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1406F-06DA-42E3-BD58-0B497926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8257D9-6B60-44DC-9975-F365DC58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8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15AB8-DA0F-4857-88A8-8DC39E8F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E1BDE-5E82-4A64-B141-BF3B67E4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81EC2-41CC-4618-BF05-F401FA7C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196F4-41F4-41B4-A043-EC63F3A3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9A8D0-0491-4390-B0D5-DDAFDC04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5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14D0C-C020-4374-AFB0-1F373B21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E77DE-7869-45D6-ACB2-276B1A438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4C983F-F424-4954-AB43-1750E378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BE293-5608-48B0-8E79-9347E760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83DFD-87AC-4AFE-B6D0-036D6D7B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6DF77-782F-4882-8B71-4BB0DFED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1A1A0-8ADE-430F-BE44-D29EEBC53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A4E7EE-6F30-4DF0-AE02-1AC863C49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35D35-E623-4C1A-81B0-F5C0FB26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7E30D-A1E8-4C67-B88D-ACF01F07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38229-C3B8-421B-83FB-B86E7D24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25794-AAC8-46DC-81B0-EE32605B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30094-3B9F-4B40-812A-434878C8E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C13D0-87F4-4304-80C1-F1CF765F6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E01951-6A70-45D8-947B-4A7A05FA3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0681C-D975-4A13-AF49-F28DAFBB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42E68D-1650-4083-8549-7FB8E220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E9F5A2-D95E-4ABD-8A36-EC6A2E53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3B99C9-9701-4E3C-801F-55E0AF1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6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CB5C9-ABE5-4FBF-AFC0-2D2593F0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27B741-EDFB-4344-BDCA-1689395F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4115E8-59B9-4F7D-9024-76481F6E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42C187-A5FB-4B6B-A98C-F2CC3001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3935FA-CE9B-43D3-A163-E3134833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B9F8F6-0C82-4CB0-9478-C4409EA1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94350-0493-4A07-9974-32E8FCC4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0ACF5-FD46-4B0C-9CE5-F7114537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E51416-CD24-4326-AD9D-2CA0CD190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8F74E5-2EC0-42CD-AAA2-7F1C759DA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407237-DBBD-49B9-B168-8DC831DD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7A08A0-D5E3-4791-BE4C-FAD38B68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74C3F-3C39-4D6C-8E0F-04D14E98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B1A37-C768-4078-BFFE-C888EF95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84DA32-2AFB-42A6-BA54-A3852B69C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28F235-984A-4732-8D96-435226AE4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1FB8F-7CAA-4DEF-93C6-274B8FF7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8F1-9F9E-4951-B671-5442B1A6E14A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331EB-2003-494D-B8C9-074605AC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3F711-038D-45B4-9E08-9B73C051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9B3-CD85-418B-88F3-0E08B67AF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9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D2311-DAA7-43F1-A420-03A35842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B2797A-C0EB-4228-AC54-CDF3481FF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B6ACC-6276-4248-9F23-320B2636A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E22E8F1-9F9E-4951-B671-5442B1A6E14A}" type="datetimeFigureOut">
              <a:rPr lang="ru-RU" smtClean="0"/>
              <a:pPr/>
              <a:t>24.01.2025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E2393-9842-4445-B95A-F7AABD25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F050C-6D2A-4423-AE97-82F3BDFFF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F811A9B3-CD85-418B-88F3-0E08B67AFB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B39BFA-092C-48FF-858E-A2F213B896D7}"/>
              </a:ext>
            </a:extLst>
          </p:cNvPr>
          <p:cNvSpPr/>
          <p:nvPr/>
        </p:nvSpPr>
        <p:spPr>
          <a:xfrm>
            <a:off x="0" y="0"/>
            <a:ext cx="12191995" cy="42576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0A7AB-D93D-4C84-9EED-24FFB027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9" y="1731968"/>
            <a:ext cx="11363320" cy="2387603"/>
          </a:xfrm>
        </p:spPr>
        <p:txBody>
          <a:bodyPr>
            <a:normAutofit fontScale="90000"/>
          </a:bodyPr>
          <a:lstStyle/>
          <a:p>
            <a:pPr/>
            <a:r>
              <a:rPr>
                <a:solidFill>
                  <a:schemeClr val="bg1"/>
                </a:solidFill>
                <a:ea typeface="Aptos"/>
                <a:cs typeface="Times New Roman"/>
              </a:rPr>
              <a:t>ТИПИЧНЫЕ ПРОБЛЕМЫ </a:t>
            </a:r>
            <a:br>
              <a:rPr>
                <a:solidFill>
                  <a:schemeClr val="bg1"/>
                </a:solidFill>
                <a:ea typeface="Aptos"/>
                <a:cs typeface="Times New Roman"/>
              </a:rPr>
            </a:br>
            <a:r>
              <a:rPr>
                <a:solidFill>
                  <a:schemeClr val="bg1"/>
                </a:solidFill>
                <a:ea typeface="Aptos"/>
                <a:cs typeface="Times New Roman"/>
              </a:rPr>
              <a:t>ПРИ БЛАГОУСТРОЙСТВЕ ЗЕЛЕНЫХ ЗОН И УЧЕТ МНЕНИЯ ЖИТЕЛЕЙ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BBD9E0-5BE9-424F-8C60-C2E6A07F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9" y="5743575"/>
            <a:ext cx="11487150" cy="981079"/>
          </a:xfrm>
        </p:spPr>
        <p:txBody>
          <a:bodyPr>
            <a:normAutofit/>
          </a:bodyPr>
          <a:lstStyle/>
          <a:p>
            <a:pPr/>
            <a:r>
              <a:rPr/>
              <a:t>Заместитель директора АНО «Центр компетенций Ленинградской области»</a:t>
            </a:r>
          </a:p>
          <a:p>
            <a:pPr/>
            <a:r>
              <a:rPr/>
              <a:t>Григоренко Марина Викторовна</a:t>
            </a:r>
          </a:p>
          <a:p>
            <a:pPr/>
          </a:p>
        </p:txBody>
      </p:sp>
    </p:spTree>
    <p:extLst>
      <p:ext uri="{BB962C8B-B14F-4D97-AF65-F5344CB8AC3E}">
        <p14:creationId xmlns:p14="http://schemas.microsoft.com/office/powerpoint/2010/main" val="324441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5042C-B213-43DF-8BE6-EC392667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25657"/>
            <a:ext cx="10515600" cy="1325556"/>
          </a:xfrm>
        </p:spPr>
        <p:txBody>
          <a:bodyPr/>
          <a:lstStyle/>
          <a:p>
            <a:pPr/>
            <a:r>
              <a:rPr/>
              <a:t>Типовой шаблон проекта благоустройства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16699-82D2-4BA6-96D4-956B2C42FB5E}"/>
              </a:ext>
            </a:extLst>
          </p:cNvPr>
          <p:cNvSpPr txBox="1"/>
          <p:nvPr/>
        </p:nvSpPr>
        <p:spPr>
          <a:xfrm>
            <a:off x="8221130" y="2274837"/>
            <a:ext cx="3564466" cy="2554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sz="2000">
                <a:latin typeface="Calibri Light"/>
              </a:rPr>
              <a:t>Необходимые сведения о проектном семинаре:</a:t>
            </a:r>
          </a:p>
          <a:p>
            <a:pPr marL="285750" indent="-285750">
              <a:buFont typeface="Arial"/>
              <a:buChar char="•"/>
            </a:pPr>
            <a:r>
              <a:rPr sz="2000">
                <a:latin typeface="Calibri Light"/>
              </a:rPr>
              <a:t>фотографии </a:t>
            </a:r>
          </a:p>
          <a:p>
            <a:pPr marL="285750" indent="-285750">
              <a:buFont typeface="Arial"/>
              <a:buChar char="•"/>
            </a:pPr>
            <a:r>
              <a:rPr sz="2000">
                <a:latin typeface="Calibri Light"/>
              </a:rPr>
              <a:t>количество участников</a:t>
            </a:r>
          </a:p>
          <a:p>
            <a:pPr marL="285750" indent="-285750">
              <a:buFont typeface="Arial"/>
              <a:buChar char="•"/>
            </a:pPr>
            <a:r>
              <a:rPr sz="2000">
                <a:latin typeface="Calibri Light"/>
              </a:rPr>
              <a:t>возрастная структура </a:t>
            </a:r>
          </a:p>
          <a:p>
            <a:pPr marL="285750" indent="-285750">
              <a:buFont typeface="Arial"/>
              <a:buChar char="•"/>
            </a:pPr>
            <a:r>
              <a:rPr sz="2000">
                <a:latin typeface="Calibri Light"/>
              </a:rPr>
              <a:t>предложения от команд </a:t>
            </a:r>
          </a:p>
          <a:p>
            <a:pPr marL="285750" indent="-285750">
              <a:buFont typeface="Arial"/>
              <a:buChar char="•"/>
            </a:pPr>
            <a:r>
              <a:rPr sz="2000">
                <a:latin typeface="Calibri Light"/>
              </a:rPr>
              <a:t>отражение в проектных решениях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9FE0A2-1914-41D0-B663-9479B328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2" y="1357019"/>
            <a:ext cx="4976947" cy="302793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E54CC9-811D-4FE4-96BF-AE4B85EB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52" y="2870992"/>
            <a:ext cx="4629610" cy="325395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5155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43939-A42A-4F0D-BE32-27CF273D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rPr/>
              <a:t>Основные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E9D57-5BD5-4495-B091-71446FC5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1" y="2923119"/>
            <a:ext cx="4597393" cy="1934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/>
              <a:t>Что является ценностью территории?</a:t>
            </a:r>
          </a:p>
          <a:p>
            <a:pPr marL="0" indent="0">
              <a:buNone/>
            </a:pPr>
            <a:r>
              <a:rPr/>
              <a:t>Что нужно обязательно сохранить?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B4DB6EA-9151-48DF-8717-3E2DD427A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 bwMode="auto">
          <a:xfrm>
            <a:off x="6686550" y="-22617"/>
            <a:ext cx="5505445" cy="68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FC5D6-FF92-4103-AA74-CD3A541B2B4F}"/>
              </a:ext>
            </a:extLst>
          </p:cNvPr>
          <p:cNvSpPr txBox="1"/>
          <p:nvPr/>
        </p:nvSpPr>
        <p:spPr>
          <a:xfrm>
            <a:off x="8305795" y="180463"/>
            <a:ext cx="2800350" cy="369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>
                <a:latin typeface="+mj-lt"/>
              </a:rPr>
              <a:t>Коммунар, парк Ижора</a:t>
            </a:r>
          </a:p>
        </p:txBody>
      </p:sp>
    </p:spTree>
    <p:extLst>
      <p:ext uri="{BB962C8B-B14F-4D97-AF65-F5344CB8AC3E}">
        <p14:creationId xmlns:p14="http://schemas.microsoft.com/office/powerpoint/2010/main" val="107946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92C380-B745-498C-A8A4-3E67B83CB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4" t="10711" r="48976"/>
          <a:stretch/>
        </p:blipFill>
        <p:spPr>
          <a:xfrm>
            <a:off x="-59270" y="0"/>
            <a:ext cx="7574356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E81E6E-13EE-4311-8FD9-2BEF9125E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22" y="1628481"/>
            <a:ext cx="2962577" cy="29227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0FFBD-5B3D-45EB-B3F9-4467279C4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25" y="104770"/>
            <a:ext cx="2857346" cy="1195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CAF396-CE5C-408F-BB0E-D00D95CB4336}"/>
              </a:ext>
            </a:extLst>
          </p:cNvPr>
          <p:cNvSpPr txBox="1"/>
          <p:nvPr/>
        </p:nvSpPr>
        <p:spPr>
          <a:xfrm>
            <a:off x="8643937" y="4787386"/>
            <a:ext cx="2319332" cy="646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/>
              <a:t>Форматы вовлечения от ЦКЛО</a:t>
            </a:r>
          </a:p>
        </p:txBody>
      </p:sp>
    </p:spTree>
    <p:extLst>
      <p:ext uri="{BB962C8B-B14F-4D97-AF65-F5344CB8AC3E}">
        <p14:creationId xmlns:p14="http://schemas.microsoft.com/office/powerpoint/2010/main" val="228586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41336C-558A-4960-BCE9-10B00F960152}"/>
              </a:ext>
            </a:extLst>
          </p:cNvPr>
          <p:cNvSpPr txBox="1"/>
          <p:nvPr/>
        </p:nvSpPr>
        <p:spPr>
          <a:xfrm>
            <a:off x="647695" y="1482202"/>
            <a:ext cx="4029075" cy="1077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b="1" sz="3200">
                <a:solidFill>
                  <a:srgbClr val="00B050"/>
                </a:solidFill>
                <a:latin typeface="+mj-lt"/>
              </a:rPr>
              <a:t>Прогулка-квест с лесничим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5D5C1-B922-4520-9276-9C831797896A}"/>
              </a:ext>
            </a:extLst>
          </p:cNvPr>
          <p:cNvSpPr txBox="1"/>
          <p:nvPr/>
        </p:nvSpPr>
        <p:spPr>
          <a:xfrm>
            <a:off x="647695" y="3041981"/>
            <a:ext cx="5343525" cy="193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sz="2000">
                <a:solidFill>
                  <a:srgbClr val="000000"/>
                </a:solidFill>
                <a:latin typeface="+mj-lt"/>
              </a:rPr>
              <a:t>Это формат вовлечения жителей в развитие лесопарковых территорий, который раскрывает участникам богатое биоразнообразие их родного поселения и помогает работать с территориями, </a:t>
            </a:r>
            <a:br>
              <a:rPr sz="2000">
                <a:solidFill>
                  <a:srgbClr val="000000"/>
                </a:solidFill>
              </a:rPr>
            </a:br>
            <a:r>
              <a:rPr sz="2000">
                <a:solidFill>
                  <a:srgbClr val="000000"/>
                </a:solidFill>
                <a:latin typeface="+mj-lt"/>
              </a:rPr>
              <a:t>где чувствителен вопрос вырубки насаждений.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896D9F-9BCD-4DF1-8E24-8C33FD80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2125781"/>
            <a:ext cx="4219570" cy="23590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C5C203-233C-498C-A756-C780E0ACA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1"/>
          <a:stretch/>
        </p:blipFill>
        <p:spPr>
          <a:xfrm>
            <a:off x="7172325" y="0"/>
            <a:ext cx="4219570" cy="22172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701C4B-A0AD-4083-9048-41D59660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5" y="4469559"/>
            <a:ext cx="4219570" cy="23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5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B5DED-053C-4B6B-85DF-784118E3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rPr>
                <a:latin typeface="+mj-lt"/>
              </a:rPr>
              <a:t>«Формирование комфортной городской среды»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D843B03-4DD7-4C16-A2DA-ECAC4E8E0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94412"/>
              </p:ext>
            </p:extLst>
          </p:nvPr>
        </p:nvGraphicFramePr>
        <p:xfrm>
          <a:off x="6873871" y="2133600"/>
          <a:ext cx="4298954" cy="364807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31979">
                  <a:extLst>
                    <a:ext uri="{9D8B030D-6E8A-4147-A177-3AD203B41FA5}">
                      <a16:colId xmlns:a16="http://schemas.microsoft.com/office/drawing/2014/main" val="2493981498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4260005604"/>
                    </a:ext>
                  </a:extLst>
                </a:gridCol>
              </a:tblGrid>
              <a:tr h="155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Calibri Light" panose="020F0302020204030204" pitchFamily="34" charset="0"/>
                        </a:rPr>
                        <a:t>Год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Calibri Light" panose="020F0302020204030204" pitchFamily="34" charset="0"/>
                        </a:rPr>
                        <a:t>Кол-во </a:t>
                      </a:r>
                      <a:r>
                        <a:rPr lang="ru-RU" sz="2400" u="none" strike="noStrike" dirty="0" err="1">
                          <a:effectLst/>
                          <a:latin typeface="Calibri Light" panose="020F0302020204030204" pitchFamily="34" charset="0"/>
                        </a:rPr>
                        <a:t>проголосоваших</a:t>
                      </a:r>
                      <a:r>
                        <a:rPr lang="ru-RU" sz="2400" u="none" strike="noStrike" dirty="0">
                          <a:effectLst/>
                          <a:latin typeface="Calibri Light" panose="020F0302020204030204" pitchFamily="34" charset="0"/>
                        </a:rPr>
                        <a:t> в Ленинградской области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8794010"/>
                  </a:ext>
                </a:extLst>
              </a:tr>
              <a:tr h="524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139 425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3249784"/>
                  </a:ext>
                </a:extLst>
              </a:tr>
              <a:tr h="524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188 831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1264826"/>
                  </a:ext>
                </a:extLst>
              </a:tr>
              <a:tr h="524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Calibri Light" panose="020F0302020204030204" pitchFamily="34" charset="0"/>
                        </a:rPr>
                        <a:t>2023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231 352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0988674"/>
                  </a:ext>
                </a:extLst>
              </a:tr>
              <a:tr h="524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Calibri Light" panose="020F0302020204030204" pitchFamily="34" charset="0"/>
                        </a:rPr>
                        <a:t>2024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199 221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0035294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0FDA5E34-FD65-4F8F-A018-71CD4E163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10748"/>
          <a:stretch/>
        </p:blipFill>
        <p:spPr bwMode="auto">
          <a:xfrm>
            <a:off x="1935956" y="4834909"/>
            <a:ext cx="2988473" cy="20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24AA1C-F7BC-467D-A059-1DD5F7692377}"/>
              </a:ext>
            </a:extLst>
          </p:cNvPr>
          <p:cNvSpPr txBox="1"/>
          <p:nvPr/>
        </p:nvSpPr>
        <p:spPr>
          <a:xfrm>
            <a:off x="1494341" y="2343150"/>
            <a:ext cx="4153992" cy="1292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>
                <a:latin typeface="+mj-lt"/>
              </a:rPr>
              <a:t>Доля граждан, принявших участие в решении вопросов развития городской среды, от общего количества граждан в возрасте от 14 лет – </a:t>
            </a:r>
            <a:r>
              <a:rPr b="1" sz="2400">
                <a:solidFill>
                  <a:srgbClr val="00B050"/>
                </a:solidFill>
                <a:latin typeface="+mj-lt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251114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17A5EF-5816-4F97-876B-0F36D126C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8" y="2607636"/>
            <a:ext cx="1267094" cy="16427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6BD9C7-8F73-4520-AB33-C04CE4A2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56" y="1076445"/>
            <a:ext cx="1255723" cy="16427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49F0B1-990F-464F-9CCA-053036B9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23" y="4356641"/>
            <a:ext cx="1239594" cy="1642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4A3CBD-298A-436B-93B8-CD1CEB97C24D}"/>
              </a:ext>
            </a:extLst>
          </p:cNvPr>
          <p:cNvSpPr txBox="1"/>
          <p:nvPr/>
        </p:nvSpPr>
        <p:spPr>
          <a:xfrm>
            <a:off x="3343288" y="48150"/>
            <a:ext cx="6097553" cy="369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b="1">
                <a:solidFill>
                  <a:srgbClr val="000000"/>
                </a:solidFill>
                <a:latin typeface="Calibri Light"/>
              </a:rPr>
              <a:t>Проектный отдел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0B27BA-93B1-41CE-81D3-FD9759257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83" y="405882"/>
            <a:ext cx="3291245" cy="13672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C7B9BE-A154-4216-8766-70B8006C9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127" y="394901"/>
            <a:ext cx="3340777" cy="13672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C3E13A-EA1C-4AFF-8F22-7990CA6ED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0210" y="392836"/>
            <a:ext cx="1039262" cy="13672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EEEED1-F9C2-46E2-A2CC-400FDCB0B7C7}"/>
              </a:ext>
            </a:extLst>
          </p:cNvPr>
          <p:cNvSpPr txBox="1"/>
          <p:nvPr/>
        </p:nvSpPr>
        <p:spPr>
          <a:xfrm>
            <a:off x="3291064" y="3492038"/>
            <a:ext cx="6097553" cy="369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b="1">
                <a:solidFill>
                  <a:srgbClr val="000000"/>
                </a:solidFill>
                <a:latin typeface="Calibri Light"/>
              </a:rPr>
              <a:t>Отдел городских технологий и исследований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7DA47A1-7A08-407B-94C5-5926F4AE41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83" y="3873977"/>
            <a:ext cx="3280376" cy="13559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E1CE2B6-5095-48D3-B442-659FE3B1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122" y="3855532"/>
            <a:ext cx="3228277" cy="13224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0BCCED-E0DA-4C2A-910D-F0DC45096D26}"/>
              </a:ext>
            </a:extLst>
          </p:cNvPr>
          <p:cNvSpPr txBox="1"/>
          <p:nvPr/>
        </p:nvSpPr>
        <p:spPr>
          <a:xfrm>
            <a:off x="3291064" y="1735415"/>
            <a:ext cx="8726453" cy="369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b="1">
                <a:solidFill>
                  <a:srgbClr val="000000"/>
                </a:solidFill>
                <a:latin typeface="Calibri Light"/>
              </a:rPr>
              <a:t>Отдел внешних коммуникаций и специальных проектов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E0A8CD0-75D8-40F3-BF94-FC2A904F1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683" y="2166760"/>
            <a:ext cx="3291245" cy="137189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69F76F-21C9-4790-AF41-A7D6413C58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3562" y="2146152"/>
            <a:ext cx="3306342" cy="139250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E94068-DD94-479C-B7F2-B8021C67A022}"/>
              </a:ext>
            </a:extLst>
          </p:cNvPr>
          <p:cNvSpPr txBox="1"/>
          <p:nvPr/>
        </p:nvSpPr>
        <p:spPr>
          <a:xfrm>
            <a:off x="3343288" y="5137263"/>
            <a:ext cx="6097553" cy="369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b="1">
                <a:solidFill>
                  <a:srgbClr val="000000"/>
                </a:solidFill>
                <a:latin typeface="Calibri Light"/>
              </a:rPr>
              <a:t>Отдел мониторинга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9A211A7-30BB-4E06-B00A-F5A6087529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1064" y="5464173"/>
            <a:ext cx="3228277" cy="13456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DE01850-5665-4014-B000-47ECA7B3F1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7122" y="5419371"/>
            <a:ext cx="1043266" cy="135051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39F020C-E125-44F8-A45E-0C10302E7B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0" y="232813"/>
            <a:ext cx="1205591" cy="10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6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Более 83 300 работ на тему «пять человек»: стоковые фото, картинки и  изображения royalty-free - iStock">
            <a:extLst>
              <a:ext uri="{FF2B5EF4-FFF2-40B4-BE49-F238E27FC236}">
                <a16:creationId xmlns:a16="http://schemas.microsoft.com/office/drawing/2014/main" id="{3DBCCE17-3BE5-4CBB-8331-07FBA01B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5" y="1898032"/>
            <a:ext cx="7010404" cy="49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E48C7-92FD-48F0-B484-248DCA47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rPr>
                <a:latin typeface="+mj-lt"/>
              </a:rPr>
              <a:t>Цифровые форматы вовлечения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0FB28-B5B1-42FD-A046-DAAE16B6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746" y="1381129"/>
            <a:ext cx="3894501" cy="1008440"/>
          </a:xfrm>
        </p:spPr>
        <p:txBody>
          <a:bodyPr>
            <a:normAutofit/>
          </a:bodyPr>
          <a:lstStyle/>
          <a:p>
            <a:pPr marL="0" algn="ctr" indent="0">
              <a:buNone/>
            </a:pPr>
            <a:r>
              <a:rPr sz="3200">
                <a:ea typeface="Aptos"/>
                <a:cs typeface="Times New Roman"/>
              </a:rPr>
              <a:t>KPI = </a:t>
            </a:r>
            <a:r>
              <a:rPr sz="3200">
                <a:ea typeface="Aptos"/>
                <a:cs typeface="Times New Roman"/>
              </a:rPr>
              <a:t>260 000 жителей</a:t>
            </a:r>
          </a:p>
        </p:txBody>
      </p:sp>
    </p:spTree>
    <p:extLst>
      <p:ext uri="{BB962C8B-B14F-4D97-AF65-F5344CB8AC3E}">
        <p14:creationId xmlns:p14="http://schemas.microsoft.com/office/powerpoint/2010/main" val="203492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64B12B-195E-48E6-B5BF-8506ADBB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2181229"/>
            <a:ext cx="3785629" cy="3017843"/>
          </a:xfrm>
        </p:spPr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</a:pPr>
            <a:r>
              <a:rPr b="1" sz="4400">
                <a:solidFill>
                  <a:srgbClr val="00B050"/>
                </a:solidFill>
              </a:rPr>
              <a:t>4500 </a:t>
            </a:r>
            <a:r>
              <a:rPr/>
              <a:t>предложений жителей собрано и передано в муниципалитеты</a:t>
            </a:r>
          </a:p>
          <a:p>
            <a:p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15D8B1-A13B-43E8-9060-7ED47765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4" y="0"/>
            <a:ext cx="611071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132E1-23DE-4275-AF9D-5D87C110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29200" cy="1901297"/>
          </a:xfrm>
        </p:spPr>
        <p:txBody>
          <a:bodyPr>
            <a:normAutofit/>
          </a:bodyPr>
          <a:lstStyle/>
          <a:p>
            <a:pPr/>
            <a:r>
              <a:rPr/>
              <a:t>Региональный</a:t>
            </a:r>
            <a:br>
              <a:rPr/>
            </a:br>
            <a:r>
              <a:rPr/>
              <a:t>Чат-бот Вместе47</a:t>
            </a:r>
          </a:p>
        </p:txBody>
      </p:sp>
    </p:spTree>
    <p:extLst>
      <p:ext uri="{BB962C8B-B14F-4D97-AF65-F5344CB8AC3E}">
        <p14:creationId xmlns:p14="http://schemas.microsoft.com/office/powerpoint/2010/main" val="223130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D2D45B-27D4-4FF8-89C6-1084C9CC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79" y="0"/>
            <a:ext cx="1084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F1284-9207-4C03-8E92-708075C2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0" y="1213642"/>
            <a:ext cx="3819520" cy="4068756"/>
          </a:xfrm>
        </p:spPr>
        <p:txBody>
          <a:bodyPr>
            <a:normAutofit/>
          </a:bodyPr>
          <a:lstStyle/>
          <a:p>
            <a:pPr/>
            <a:r>
              <a:rPr/>
              <a:t>Озеленение – второй по популярности запрос от жителей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6B11D-6ADD-442E-B780-C1FEB1B4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489" y="633045"/>
            <a:ext cx="7078060" cy="52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4B3A3-5A32-42A7-9770-C817883A2C5E}"/>
              </a:ext>
            </a:extLst>
          </p:cNvPr>
          <p:cNvSpPr txBox="1"/>
          <p:nvPr/>
        </p:nvSpPr>
        <p:spPr>
          <a:xfrm>
            <a:off x="891587" y="5116431"/>
            <a:ext cx="3451812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>
                <a:latin typeface="Calibri Light"/>
              </a:rPr>
              <a:t>Окончание голосования</a:t>
            </a:r>
          </a:p>
        </p:txBody>
      </p:sp>
      <p:pic>
        <p:nvPicPr>
          <p:cNvPr id="7172" name="Picture 4" descr="Встреча – Бесплатные иконки: люди">
            <a:extLst>
              <a:ext uri="{FF2B5EF4-FFF2-40B4-BE49-F238E27FC236}">
                <a16:creationId xmlns:a16="http://schemas.microsoft.com/office/drawing/2014/main" id="{7441FBDC-BF25-4669-BC15-A9859BC3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28" y="1562095"/>
            <a:ext cx="3047995" cy="30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3A159-0AC4-47ED-9B68-DBF4380F3E77}"/>
              </a:ext>
            </a:extLst>
          </p:cNvPr>
          <p:cNvSpPr txBox="1"/>
          <p:nvPr/>
        </p:nvSpPr>
        <p:spPr>
          <a:xfrm>
            <a:off x="7945733" y="4931768"/>
            <a:ext cx="3451812" cy="83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>
                <a:latin typeface="Calibri Light"/>
              </a:rPr>
              <a:t>Встречи с жителями поселений</a:t>
            </a:r>
          </a:p>
        </p:txBody>
      </p:sp>
      <p:pic>
        <p:nvPicPr>
          <p:cNvPr id="7174" name="Picture 6" descr="Иконки Компьютер для бесплатного скачивания">
            <a:extLst>
              <a:ext uri="{FF2B5EF4-FFF2-40B4-BE49-F238E27FC236}">
                <a16:creationId xmlns:a16="http://schemas.microsoft.com/office/drawing/2014/main" id="{318A3520-674B-482F-9CA9-830424F2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92" y="2171700"/>
            <a:ext cx="2438404" cy="24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DCAF5AE-1DC3-4070-96BA-124CAFD09C8E}"/>
              </a:ext>
            </a:extLst>
          </p:cNvPr>
          <p:cNvCxnSpPr>
            <a:cxnSpLocks/>
          </p:cNvCxnSpPr>
          <p:nvPr/>
        </p:nvCxnSpPr>
        <p:spPr>
          <a:xfrm>
            <a:off x="5086350" y="3429000"/>
            <a:ext cx="2365906" cy="0"/>
          </a:xfrm>
          <a:prstGeom prst="straightConnector1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8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33922-D97E-4FD6-A272-8BC6D0D8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rPr/>
              <a:t>Проектные семинары с жителями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44FD9A-325B-4E0A-9FEB-33EAFD00A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2" y="1685813"/>
            <a:ext cx="5294481" cy="3970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667093-D9A0-47F5-ACC8-0E6AD6F8E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13620"/>
            <a:ext cx="5923843" cy="39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21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199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 Light</vt:lpstr>
      <vt:lpstr>Тема Office</vt:lpstr>
      <vt:lpstr>ТИПИЧНЫЕ ПРОБЛЕМЫ  ПРИ БЛАГОУСТРОЙСТВЕ ЗЕЛЕНЫХ ЗОН И УЧЕТ МНЕНИЯ ЖИТЕЛЕЙ</vt:lpstr>
      <vt:lpstr>«Формирование комфортной городской среды»</vt:lpstr>
      <vt:lpstr>Презентация PowerPoint</vt:lpstr>
      <vt:lpstr>Цифровые форматы вовлечения</vt:lpstr>
      <vt:lpstr>Региональный Чат-бот Вместе47</vt:lpstr>
      <vt:lpstr>Презентация PowerPoint</vt:lpstr>
      <vt:lpstr>Озеленение – второй по популярности запрос от жителей</vt:lpstr>
      <vt:lpstr>Презентация PowerPoint</vt:lpstr>
      <vt:lpstr>Проектные семинары с жителями</vt:lpstr>
      <vt:lpstr>Типовой шаблон проекта благоустройства</vt:lpstr>
      <vt:lpstr>Основные вопросы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проблемы при благоустройстве зеленых зон и учет мнения жителей</dc:title>
  <dc:creator>Александра</dc:creator>
  <cp:lastModifiedBy>ЦКЛО3</cp:lastModifiedBy>
  <cp:revision>32</cp:revision>
  <dcterms:created xsi:type="dcterms:W3CDTF">2025-01-24T07:50:51Z</dcterms:created>
  <dcterms:modified xsi:type="dcterms:W3CDTF">2025-01-24T14:05:26Z</dcterms:modified>
</cp:coreProperties>
</file>