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7"/>
  </p:notesMasterIdLst>
  <p:sldIdLst>
    <p:sldId id="256" r:id="rId2"/>
    <p:sldId id="257" r:id="rId3"/>
    <p:sldId id="344" r:id="rId4"/>
    <p:sldId id="342" r:id="rId5"/>
    <p:sldId id="343" r:id="rId6"/>
    <p:sldId id="345" r:id="rId7"/>
    <p:sldId id="346" r:id="rId8"/>
    <p:sldId id="347" r:id="rId9"/>
    <p:sldId id="349" r:id="rId10"/>
    <p:sldId id="348" r:id="rId11"/>
    <p:sldId id="341" r:id="rId12"/>
    <p:sldId id="353" r:id="rId13"/>
    <p:sldId id="355" r:id="rId14"/>
    <p:sldId id="356" r:id="rId15"/>
    <p:sldId id="354" r:id="rId16"/>
    <p:sldId id="352" r:id="rId17"/>
    <p:sldId id="351" r:id="rId18"/>
    <p:sldId id="357" r:id="rId19"/>
    <p:sldId id="358" r:id="rId20"/>
    <p:sldId id="359" r:id="rId21"/>
    <p:sldId id="360" r:id="rId22"/>
    <p:sldId id="361" r:id="rId23"/>
    <p:sldId id="362" r:id="rId24"/>
    <p:sldId id="350" r:id="rId25"/>
    <p:sldId id="363" r:id="rId2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1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0723F-8001-49F1-8D15-E6939A1B1A29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F9990-778E-4796-899D-F194347E4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5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15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2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798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7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0350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34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412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35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907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75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5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09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0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711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384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06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5F8A7-66FB-4F5F-9209-5445AABCBD9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8D90383-F195-4E8A-AB61-F6ADC9E69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34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" y="0"/>
            <a:ext cx="10284992" cy="6858000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0458" y="5180052"/>
            <a:ext cx="9716877" cy="1355355"/>
          </a:xfrm>
          <a:solidFill>
            <a:schemeClr val="bg2">
              <a:alpha val="41000"/>
            </a:schemeClr>
          </a:solidFill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Взаимодействие муниципальных властей и жителей при организации благоустройства.</a:t>
            </a:r>
          </a:p>
        </p:txBody>
      </p:sp>
    </p:spTree>
    <p:extLst>
      <p:ext uri="{BB962C8B-B14F-4D97-AF65-F5344CB8AC3E}">
        <p14:creationId xmlns:p14="http://schemas.microsoft.com/office/powerpoint/2010/main" val="181385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81" y="30364"/>
            <a:ext cx="11562288" cy="83460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Встреча с жителями №4. Обсуждение проектов благоустройства дворов.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696" y="1586186"/>
            <a:ext cx="4417287" cy="3900214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На встрече мы познакомились с проектами и визуализацией пространств.</a:t>
            </a:r>
          </a:p>
          <a:p>
            <a:r>
              <a:rPr lang="ru-RU" dirty="0">
                <a:solidFill>
                  <a:schemeClr val="tx1"/>
                </a:solidFill>
              </a:rPr>
              <a:t>Разбирались с тем, как наши задумки стыкуются с финансовыми возможностями муниципалитета и ограничениями.</a:t>
            </a:r>
          </a:p>
          <a:p>
            <a:r>
              <a:rPr lang="ru-RU" dirty="0">
                <a:solidFill>
                  <a:schemeClr val="tx1"/>
                </a:solidFill>
              </a:rPr>
              <a:t>Обсудили конкретные решения для каждого двора: зонирование, оборудование, ландшафт и покрытие.</a:t>
            </a:r>
          </a:p>
          <a:p>
            <a:r>
              <a:rPr lang="ru-RU" dirty="0">
                <a:solidFill>
                  <a:schemeClr val="tx1"/>
                </a:solidFill>
              </a:rPr>
              <a:t>Архитекторы, которые делали проекты, ответили на вопросы жителей и в последствии скорректировали проекты.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9DD1C8-FF3B-4E52-8308-82903FF4F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93" y="1346070"/>
            <a:ext cx="6015545" cy="451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1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A7432F9-3835-B3DE-D270-4EE833CF8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91" y="0"/>
            <a:ext cx="8474020" cy="834604"/>
          </a:xfrm>
        </p:spPr>
        <p:txBody>
          <a:bodyPr>
            <a:normAutofit fontScale="90000"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Пражская улица, 22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85C582-EFF1-4F90-927C-9A1E63D20F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b="6901"/>
          <a:stretch/>
        </p:blipFill>
        <p:spPr>
          <a:xfrm>
            <a:off x="542354" y="744626"/>
            <a:ext cx="5149823" cy="29727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52FF08-4722-4DC5-A02C-92D81C60E8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4011"/>
          <a:stretch/>
        </p:blipFill>
        <p:spPr>
          <a:xfrm>
            <a:off x="5757160" y="744627"/>
            <a:ext cx="5043900" cy="29727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84E841-E3C2-4BF2-8FA7-C1902A5044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/>
          <a:stretch/>
        </p:blipFill>
        <p:spPr>
          <a:xfrm>
            <a:off x="542355" y="3773640"/>
            <a:ext cx="5149823" cy="30843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034DE7-C147-4B28-AF9F-06ADBAA51A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2" b="5423"/>
          <a:stretch/>
        </p:blipFill>
        <p:spPr>
          <a:xfrm>
            <a:off x="5757161" y="3773640"/>
            <a:ext cx="5043899" cy="30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30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646762-1FDA-4C82-9DE6-6664E480A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6926" b="12836"/>
          <a:stretch/>
        </p:blipFill>
        <p:spPr>
          <a:xfrm>
            <a:off x="-1" y="0"/>
            <a:ext cx="6057321" cy="33769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8CE020-AB51-46D5-8428-4803876CF6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r="-1"/>
          <a:stretch/>
        </p:blipFill>
        <p:spPr>
          <a:xfrm>
            <a:off x="6097807" y="3429000"/>
            <a:ext cx="6090586" cy="34290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6588D6-B78B-43A0-A89B-C713A09EAA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5"/>
          <a:stretch/>
        </p:blipFill>
        <p:spPr>
          <a:xfrm>
            <a:off x="-1" y="3429000"/>
            <a:ext cx="6057321" cy="34290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C819FD-3653-49A0-B3ED-22898E674C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>
          <a:xfrm>
            <a:off x="6094195" y="0"/>
            <a:ext cx="6097805" cy="33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0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A7432F9-3835-B3DE-D270-4EE833CF8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8" y="0"/>
            <a:ext cx="9035657" cy="834604"/>
          </a:xfrm>
        </p:spPr>
        <p:txBody>
          <a:bodyPr>
            <a:normAutofit fontScale="90000"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Софийская улица, 35/4 (реализация 2022 год)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6E6381-6C74-4258-A66B-72EF98BB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2" b="9759"/>
          <a:stretch/>
        </p:blipFill>
        <p:spPr>
          <a:xfrm>
            <a:off x="205008" y="568599"/>
            <a:ext cx="5216410" cy="3064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B79B8D-CC2C-4CF3-A831-11B2A9A988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5"/>
          <a:stretch/>
        </p:blipFill>
        <p:spPr>
          <a:xfrm>
            <a:off x="205008" y="3696681"/>
            <a:ext cx="5216410" cy="31613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56500E-CEA4-4F87-9FFB-8259FAA8E3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9"/>
          <a:stretch/>
        </p:blipFill>
        <p:spPr>
          <a:xfrm>
            <a:off x="5468609" y="3681936"/>
            <a:ext cx="5166127" cy="31760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66D0E8-F662-4A43-B7D0-B379231A45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1"/>
          <a:stretch/>
        </p:blipFill>
        <p:spPr>
          <a:xfrm>
            <a:off x="5468609" y="568599"/>
            <a:ext cx="5166127" cy="306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73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074341-214F-4A67-8CDC-42FD3CA58C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b="4241"/>
          <a:stretch/>
        </p:blipFill>
        <p:spPr>
          <a:xfrm>
            <a:off x="-1" y="0"/>
            <a:ext cx="5881295" cy="33642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223682-023E-42BE-BE8F-452BB2759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8"/>
          <a:stretch/>
        </p:blipFill>
        <p:spPr>
          <a:xfrm>
            <a:off x="0" y="3429000"/>
            <a:ext cx="5881295" cy="3429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E8FE89-E47B-47A4-AD29-3CFDEDA198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12243"/>
          <a:stretch/>
        </p:blipFill>
        <p:spPr>
          <a:xfrm>
            <a:off x="5939855" y="3429000"/>
            <a:ext cx="5813173" cy="34290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FD73EA7-66D7-4C4C-A396-2939166A03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59"/>
          <a:stretch/>
        </p:blipFill>
        <p:spPr>
          <a:xfrm>
            <a:off x="5939855" y="0"/>
            <a:ext cx="5813172" cy="336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69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A7432F9-3835-B3DE-D270-4EE833CF8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8" y="0"/>
            <a:ext cx="9035657" cy="834604"/>
          </a:xfrm>
        </p:spPr>
        <p:txBody>
          <a:bodyPr>
            <a:normAutofit fontScale="90000"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Софийская улица, 55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599F82-63BE-4C52-815B-1DA556EC73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 b="8157"/>
          <a:stretch/>
        </p:blipFill>
        <p:spPr>
          <a:xfrm>
            <a:off x="246006" y="648667"/>
            <a:ext cx="5294546" cy="31029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2B55E6-F036-404B-B783-14D3BDE499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0" b="6098"/>
          <a:stretch/>
        </p:blipFill>
        <p:spPr>
          <a:xfrm>
            <a:off x="5610120" y="3792207"/>
            <a:ext cx="5193977" cy="30657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DA387C-124A-4FAE-B263-A912494A0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9" b="6114"/>
          <a:stretch/>
        </p:blipFill>
        <p:spPr>
          <a:xfrm>
            <a:off x="246005" y="3792206"/>
            <a:ext cx="5294545" cy="30657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58394D-B826-4F7C-85A8-DD736A6216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0" b="6166"/>
          <a:stretch/>
        </p:blipFill>
        <p:spPr>
          <a:xfrm>
            <a:off x="5600926" y="648668"/>
            <a:ext cx="5203171" cy="31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76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FC6212-2F0D-4ACD-930D-C47BB693A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5" y="3488181"/>
            <a:ext cx="6286555" cy="33698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F85E81-4403-496C-96FC-5B7647EC3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57" y="3488181"/>
            <a:ext cx="5930448" cy="33698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B652AE-623D-46A7-9B7E-6A2421D0BF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/>
          <a:stretch/>
        </p:blipFill>
        <p:spPr>
          <a:xfrm>
            <a:off x="6286556" y="0"/>
            <a:ext cx="5930448" cy="34510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C02818-0461-46B8-A81D-1030860981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3"/>
            <a:ext cx="6261550" cy="344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50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A7432F9-3835-B3DE-D270-4EE833CF8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92" y="0"/>
            <a:ext cx="8159976" cy="834604"/>
          </a:xfrm>
        </p:spPr>
        <p:txBody>
          <a:bodyPr>
            <a:normAutofit fontScale="90000"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улица Турку, 22/5 (реализация 2023 год)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46D16-CFE8-42DD-B56C-63AFB73683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8320"/>
          <a:stretch/>
        </p:blipFill>
        <p:spPr>
          <a:xfrm>
            <a:off x="176382" y="709278"/>
            <a:ext cx="5217186" cy="30657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9A186A-9F5E-4E55-8401-5F7B36A93C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18085" r="-4028" b="6085"/>
          <a:stretch/>
        </p:blipFill>
        <p:spPr>
          <a:xfrm>
            <a:off x="5458550" y="3792207"/>
            <a:ext cx="5344263" cy="30657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2A212B-C429-429B-AC98-C48BE8D7DD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3"/>
          <a:stretch/>
        </p:blipFill>
        <p:spPr>
          <a:xfrm>
            <a:off x="5458550" y="709279"/>
            <a:ext cx="5128995" cy="30657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13B83C-8B41-47E7-91D9-61BAE32F71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1" b="7137"/>
          <a:stretch/>
        </p:blipFill>
        <p:spPr>
          <a:xfrm>
            <a:off x="176383" y="3792207"/>
            <a:ext cx="5217185" cy="30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59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B957F6-074E-4FE8-84B9-C655B473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2"/>
          <a:stretch/>
        </p:blipFill>
        <p:spPr>
          <a:xfrm>
            <a:off x="0" y="-1"/>
            <a:ext cx="6230091" cy="33762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20191E-B060-4359-882B-7A0D14E88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19" y="0"/>
            <a:ext cx="5941280" cy="33762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1D82A0-DBE8-409B-9DED-264462A8C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" y="3406293"/>
            <a:ext cx="6227574" cy="345170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2FB60F-72CE-4760-A584-E92517E96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05"/>
          <a:stretch/>
        </p:blipFill>
        <p:spPr>
          <a:xfrm>
            <a:off x="6250719" y="3406292"/>
            <a:ext cx="5941281" cy="345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88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861112-7EDE-44B6-9ED6-4FDCF2247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797" cy="33883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0CF55D-D441-410F-9BB9-71232137A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6023797" cy="3429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4D5256-B013-4EA8-8AF4-FE4EEC0207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3" b="1"/>
          <a:stretch/>
        </p:blipFill>
        <p:spPr>
          <a:xfrm>
            <a:off x="6096000" y="3428999"/>
            <a:ext cx="5508062" cy="34290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6879C6-D12B-4DBD-82CA-0BD4FC8F9C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6440"/>
          <a:stretch/>
        </p:blipFill>
        <p:spPr>
          <a:xfrm>
            <a:off x="6096001" y="0"/>
            <a:ext cx="5508062" cy="33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24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876" y="204715"/>
            <a:ext cx="8849126" cy="845035"/>
          </a:xfrm>
          <a:noFill/>
        </p:spPr>
        <p:txBody>
          <a:bodyPr>
            <a:normAutofit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Соучаствующее проектирование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496" y="1337481"/>
            <a:ext cx="10653151" cy="5315804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/>
              <a:t>Метод проектирования общественных пространств с вовлечением в процесс жителей, местных сообществ, активистов, представителей административных структур, локального бизнеса и других заинтересованных в проекте сторон.</a:t>
            </a:r>
          </a:p>
          <a:p>
            <a:r>
              <a:rPr lang="ru-RU" sz="1900" dirty="0"/>
              <a:t>Позволяет разработать эффективный проект и разрешить конфликты заинтересованных сторон в процессе реализации.</a:t>
            </a:r>
          </a:p>
          <a:p>
            <a:endParaRPr lang="ru-RU" sz="1900" dirty="0"/>
          </a:p>
          <a:p>
            <a:pPr marL="0" indent="0">
              <a:buNone/>
            </a:pPr>
            <a:r>
              <a:rPr lang="ru-RU" sz="2400" b="1" dirty="0"/>
              <a:t> Суть метода:</a:t>
            </a:r>
          </a:p>
          <a:p>
            <a:r>
              <a:rPr lang="ru-RU" sz="1900" dirty="0"/>
              <a:t>Главный принцип – вовлечение наиболее заинтересованной стороны (жителей и местных сообществ) к созданию общественного пространства.</a:t>
            </a:r>
          </a:p>
          <a:p>
            <a:r>
              <a:rPr lang="ru-RU" sz="1900" dirty="0"/>
              <a:t>Согласно теории соучастия, новые/обновленные общественные пространства эффективнее используются, если жители были вовлечены в их проектирование.</a:t>
            </a:r>
          </a:p>
          <a:p>
            <a:r>
              <a:rPr lang="ru-RU" sz="1900" dirty="0"/>
              <a:t>Вовлечение жителей к процессу проектирования общественных пространств позволяет не только создать востребованное и комфортное пространство, но и снизить риски экономической неэффективности проекта.</a:t>
            </a:r>
          </a:p>
          <a:p>
            <a:pPr marL="0" indent="0">
              <a:buNone/>
            </a:pPr>
            <a:endParaRPr lang="ru-RU" sz="1900" dirty="0"/>
          </a:p>
          <a:p>
            <a:pPr marL="0" indent="0">
              <a:buNone/>
            </a:pPr>
            <a:r>
              <a:rPr lang="ru-RU" sz="1400" dirty="0"/>
              <a:t>*В феврале 2020 года метод соучаствующего проектирования впервые был применён к проектам благоустройства уже существующих жилых дворов в Москве по правительственной программе.</a:t>
            </a:r>
          </a:p>
        </p:txBody>
      </p:sp>
    </p:spTree>
    <p:extLst>
      <p:ext uri="{BB962C8B-B14F-4D97-AF65-F5344CB8AC3E}">
        <p14:creationId xmlns:p14="http://schemas.microsoft.com/office/powerpoint/2010/main" val="309248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3DA9A-CC99-44A6-B654-4B7984AF6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09600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5AB8FD-A218-4DCF-9DC8-DD44BBA96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4"/>
          <a:stretch/>
        </p:blipFill>
        <p:spPr>
          <a:xfrm>
            <a:off x="6164076" y="0"/>
            <a:ext cx="5542115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A57E80-34FF-4539-8B7B-A2351AD4E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81218"/>
            <a:ext cx="6096559" cy="33767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EA5E1D-4049-493C-8111-AF0FB4108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92" b="11034"/>
          <a:stretch/>
        </p:blipFill>
        <p:spPr>
          <a:xfrm>
            <a:off x="6164076" y="3481218"/>
            <a:ext cx="5537659" cy="337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5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40A824-1539-4238-A963-BCD79C388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953656" cy="34542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821CAE-26BB-4859-8067-0C6CAC714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9068"/>
            <a:ext cx="5953657" cy="33489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8598A7-810F-492E-8DCA-7FDF7ADD7A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9" b="11244"/>
          <a:stretch/>
        </p:blipFill>
        <p:spPr>
          <a:xfrm>
            <a:off x="6007948" y="0"/>
            <a:ext cx="6184052" cy="34542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480D5B-C298-4B15-AACC-2AED8EBBF2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5" b="19551"/>
          <a:stretch/>
        </p:blipFill>
        <p:spPr>
          <a:xfrm>
            <a:off x="6007947" y="3509068"/>
            <a:ext cx="6184053" cy="33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16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873831-3BF6-418E-B913-F463FD37F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2" y="3476625"/>
            <a:ext cx="6011334" cy="33813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B7B32E-E6F1-415D-934F-C4756B1E6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1" b="7440"/>
          <a:stretch/>
        </p:blipFill>
        <p:spPr>
          <a:xfrm>
            <a:off x="6045796" y="3476625"/>
            <a:ext cx="6155866" cy="33813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C083F6-8546-4C97-AF92-0BFCD38B2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06262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7ED88A-BFD4-4719-8E47-2527510410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0" b="8334"/>
          <a:stretch/>
        </p:blipFill>
        <p:spPr>
          <a:xfrm>
            <a:off x="6063509" y="0"/>
            <a:ext cx="613815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6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4B498B-EC64-4603-96FB-F91577C49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78412" cy="33628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FEDFA6-CA49-4B89-876F-3DBB17B02A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18175" b="12209"/>
          <a:stretch/>
        </p:blipFill>
        <p:spPr>
          <a:xfrm>
            <a:off x="6017532" y="0"/>
            <a:ext cx="6174467" cy="33628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B3F88D-61CB-4B65-8955-5F0B1BD11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5978412" cy="3429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22AA86-77B9-477E-AFF2-F9784E3BF2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07" b="12206"/>
          <a:stretch/>
        </p:blipFill>
        <p:spPr>
          <a:xfrm>
            <a:off x="6017533" y="3429000"/>
            <a:ext cx="61744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23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A7432F9-3835-B3DE-D270-4EE833CF8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3" y="-1"/>
            <a:ext cx="6846396" cy="6781413"/>
          </a:xfrm>
        </p:spPr>
        <p:txBody>
          <a:bodyPr>
            <a:normAutofit/>
          </a:bodyPr>
          <a:lstStyle/>
          <a:p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улица Турку, 22/5</a:t>
            </a:r>
            <a:b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2023 году наш двор на Турку, 22/5 стал победителем городского конкурса на лучшее комплексное благоустройство в номинации "Самая благоустроенная дворовая территория"!</a:t>
            </a:r>
            <a:b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Площадка была построена за счёт бюджета Петербурга (62%) и бюджета муниципалитета (38%).</a:t>
            </a:r>
            <a:b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Три года подряд муниципалитет выигрывал конкурс, который проводит Комитет по благоустройству.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B712BF-1444-4870-A0CA-4AA29210E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3052FC-A149-4D72-A8D5-C9EBC058A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r="319" b="11174"/>
          <a:stretch/>
        </p:blipFill>
        <p:spPr>
          <a:xfrm>
            <a:off x="942250" y="3746759"/>
            <a:ext cx="4582280" cy="27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0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A7432F9-3835-B3DE-D270-4EE833CF8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333" y="1618766"/>
            <a:ext cx="8409384" cy="1021158"/>
          </a:xfrm>
        </p:spPr>
        <p:txBody>
          <a:bodyPr>
            <a:normAutofit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E8EC84-898A-4EF3-8926-C1E2DA557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79" y="2639924"/>
            <a:ext cx="4838120" cy="36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8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9CD2CD-2237-4433-BD92-D210FA37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49" y="-11152"/>
            <a:ext cx="9163165" cy="686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63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5CCAC3-8FF3-4490-BA6A-49016F9D16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r="13233"/>
          <a:stretch/>
        </p:blipFill>
        <p:spPr>
          <a:xfrm>
            <a:off x="8884744" y="3747865"/>
            <a:ext cx="3307256" cy="31101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8C8BE6-2D4F-4409-B086-BD93B6716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58" y="241364"/>
            <a:ext cx="8506186" cy="60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4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52" y="-38454"/>
            <a:ext cx="9246307" cy="83460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Встреча с жителями №1. Ценности и проблемы.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E5A5D4-1CE1-4BE6-ACB7-0B2787A76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556"/>
            <a:ext cx="5293168" cy="39698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48FCCB-E9C7-4B5E-9347-F8081EAAF5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7963"/>
            <a:ext cx="4026716" cy="30200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FEB2E8-9B10-4D0F-922C-2728592B3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9108" y="3616"/>
            <a:ext cx="3455640" cy="46075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4EA25F-D475-45A3-B43F-90100E8E0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16" y="3837963"/>
            <a:ext cx="4026716" cy="30200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DD15078-84E8-4461-9ADC-E31BA0C68A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32" y="3837963"/>
            <a:ext cx="4026716" cy="3020037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9704D6F-FB60-4026-BC46-DA3E66B1337D}"/>
              </a:ext>
            </a:extLst>
          </p:cNvPr>
          <p:cNvSpPr/>
          <p:nvPr/>
        </p:nvSpPr>
        <p:spPr>
          <a:xfrm>
            <a:off x="9900688" y="639099"/>
            <a:ext cx="2291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Постарались </a:t>
            </a:r>
          </a:p>
          <a:p>
            <a:r>
              <a:rPr lang="ru-RU" sz="1600" dirty="0"/>
              <a:t>вместе разобраться в том, какие </a:t>
            </a:r>
          </a:p>
          <a:p>
            <a:r>
              <a:rPr lang="ru-RU" sz="1600" dirty="0"/>
              <a:t>у дворов проблемы и особенности, </a:t>
            </a:r>
          </a:p>
          <a:p>
            <a:r>
              <a:rPr lang="ru-RU" sz="1600" dirty="0"/>
              <a:t>чего в них не хватает и какими дети </a:t>
            </a:r>
          </a:p>
          <a:p>
            <a:r>
              <a:rPr lang="ru-RU" sz="1600" dirty="0"/>
              <a:t>микрорайона видят свои игровые </a:t>
            </a:r>
          </a:p>
          <a:p>
            <a:r>
              <a:rPr lang="ru-RU" sz="1600" dirty="0"/>
              <a:t>пространства.</a:t>
            </a:r>
          </a:p>
        </p:txBody>
      </p:sp>
    </p:spTree>
    <p:extLst>
      <p:ext uri="{BB962C8B-B14F-4D97-AF65-F5344CB8AC3E}">
        <p14:creationId xmlns:p14="http://schemas.microsoft.com/office/powerpoint/2010/main" val="191365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08" y="0"/>
            <a:ext cx="7412674" cy="724093"/>
          </a:xfrm>
        </p:spPr>
        <p:txBody>
          <a:bodyPr>
            <a:normAutofit/>
          </a:bodyPr>
          <a:lstStyle/>
          <a:p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Встреча с жителями №1.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2073AE-E66E-403D-8415-428760741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3"/>
          <a:stretch/>
        </p:blipFill>
        <p:spPr>
          <a:xfrm>
            <a:off x="37138" y="634752"/>
            <a:ext cx="5452361" cy="37979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31B180-644A-4675-BECC-30A944B36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" y="3857192"/>
            <a:ext cx="4001077" cy="30008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D5DED52-9E2F-4539-9983-5BD704149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43" y="-11314"/>
            <a:ext cx="4518622" cy="33889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B52D61-C19C-4CED-A148-47C94C708E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/>
          <a:stretch/>
        </p:blipFill>
        <p:spPr>
          <a:xfrm>
            <a:off x="3331143" y="3882709"/>
            <a:ext cx="4316711" cy="29752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63B612-883B-4B1E-8CCB-EF236B5951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69" y="3281628"/>
            <a:ext cx="4768496" cy="35763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C94BDC-6F1B-4506-B339-D126FD0D18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414" b="3484"/>
          <a:stretch/>
        </p:blipFill>
        <p:spPr>
          <a:xfrm>
            <a:off x="5489498" y="0"/>
            <a:ext cx="3422828" cy="38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30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174" y="-1"/>
            <a:ext cx="10098266" cy="705527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Встреча с жителями №2. Функциональное зонирование.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9F7739-457E-456D-87AF-A59080E66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54025"/>
            <a:ext cx="4562659" cy="31039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5BF06A-B466-400C-8DF8-A31352E4FC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2" r="-1" b="11859"/>
          <a:stretch/>
        </p:blipFill>
        <p:spPr>
          <a:xfrm>
            <a:off x="8927353" y="4304975"/>
            <a:ext cx="3264647" cy="255302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EB702DB-3DAC-4691-8A17-6A1E3656A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69" y="3748345"/>
            <a:ext cx="4672088" cy="31153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D95370-2B59-4230-A0BC-C699FF7589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50"/>
            <a:ext cx="4562660" cy="310397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57C7E68-F676-41F1-BAA4-CFDA33DFB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86" y="650049"/>
            <a:ext cx="4655054" cy="3103975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8FC21EB-AE45-4619-AFFE-BEA84E1E426A}"/>
              </a:ext>
            </a:extLst>
          </p:cNvPr>
          <p:cNvSpPr/>
          <p:nvPr/>
        </p:nvSpPr>
        <p:spPr>
          <a:xfrm>
            <a:off x="9207174" y="914622"/>
            <a:ext cx="29848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определили группы пользователей двора;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обозначили предлагаемое жителями зонирование двора;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сформулировали опасения,  связанные с реализацией проектов и уникальные особенности каждого из дворов.</a:t>
            </a:r>
          </a:p>
        </p:txBody>
      </p:sp>
    </p:spTree>
    <p:extLst>
      <p:ext uri="{BB962C8B-B14F-4D97-AF65-F5344CB8AC3E}">
        <p14:creationId xmlns:p14="http://schemas.microsoft.com/office/powerpoint/2010/main" val="373951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1002591"/>
          </a:xfrm>
        </p:spPr>
        <p:txBody>
          <a:bodyPr>
            <a:normAutofit fontScale="90000"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Встреча с жителями №3.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Финализация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Концепция планировки дворов.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3E20E0-8F28-490E-BB95-CEC436787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54" y="1039612"/>
            <a:ext cx="3896231" cy="29221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A7C5B5-ABFD-4DD7-930B-DFA40FBB49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796"/>
            <a:ext cx="4040264" cy="30302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D9DF9E-C451-43B1-945D-F25E46064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3"/>
          <a:stretch/>
        </p:blipFill>
        <p:spPr>
          <a:xfrm>
            <a:off x="-1" y="1041267"/>
            <a:ext cx="4981855" cy="29188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3A0DF4-4F48-4437-9067-5AC9A69D1F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/>
          <a:stretch/>
        </p:blipFill>
        <p:spPr>
          <a:xfrm>
            <a:off x="4040265" y="3958114"/>
            <a:ext cx="4166127" cy="28998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A532FC-5928-4DDB-AC6B-2BB657548E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391" y="3958114"/>
            <a:ext cx="3985607" cy="2906034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7E7E13D-290B-455B-AC17-0A08916DC789}"/>
              </a:ext>
            </a:extLst>
          </p:cNvPr>
          <p:cNvSpPr/>
          <p:nvPr/>
        </p:nvSpPr>
        <p:spPr>
          <a:xfrm>
            <a:off x="8941833" y="914622"/>
            <a:ext cx="32501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определили с какими предложениями согласны в предлагаемой эскизной концепции;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обозначили то, что требует изменений и/или нужно исключить из концепции;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определили приоритетность тех или иных преобразований.</a:t>
            </a:r>
          </a:p>
        </p:txBody>
      </p:sp>
    </p:spTree>
    <p:extLst>
      <p:ext uri="{BB962C8B-B14F-4D97-AF65-F5344CB8AC3E}">
        <p14:creationId xmlns:p14="http://schemas.microsoft.com/office/powerpoint/2010/main" val="2342099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A7432F9-3835-B3DE-D270-4EE833CF8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1" y="148532"/>
            <a:ext cx="8409384" cy="714810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Дальнейший план:</a:t>
            </a:r>
            <a:b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Получение ответа от КГА по заданию на проектирование.</a:t>
            </a: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Получение информации по ограничениям на участках от проектировщиков.</a:t>
            </a: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Публикация в открытом доступе технического задания — сбор обратной связи от жителей.</a:t>
            </a: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Разработка финального технического задания для проектировщиков с учетом комментариев жителей.</a:t>
            </a: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Разработка проектной документации.</a:t>
            </a: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Обсуждение проектов с жителями.</a:t>
            </a: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 Согласование проектов. </a:t>
            </a:r>
            <a:b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982286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14228</TotalTime>
  <Words>363</Words>
  <Application>Microsoft Office PowerPoint</Application>
  <PresentationFormat>Широкоэкранный</PresentationFormat>
  <Paragraphs>46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Trebuchet MS</vt:lpstr>
      <vt:lpstr>Wingdings 3</vt:lpstr>
      <vt:lpstr>Грань</vt:lpstr>
      <vt:lpstr>Взаимодействие муниципальных властей и жителей при организации благоустройства.</vt:lpstr>
      <vt:lpstr>Соучаствующее проектирование</vt:lpstr>
      <vt:lpstr>Презентация PowerPoint</vt:lpstr>
      <vt:lpstr>Презентация PowerPoint</vt:lpstr>
      <vt:lpstr>Встреча с жителями №1. Ценности и проблемы.</vt:lpstr>
      <vt:lpstr>Встреча с жителями №1.</vt:lpstr>
      <vt:lpstr>Встреча с жителями №2. Функциональное зонирование.</vt:lpstr>
      <vt:lpstr>Встреча с жителями №3. Финализация.  Концепция планировки дворов. </vt:lpstr>
      <vt:lpstr>Дальнейший план:   1. Получение ответа от КГА по заданию на проектирование.  2. Получение информации по ограничениям на участках от проектировщиков.  3. Публикация в открытом доступе технического задания — сбор обратной связи от жителей.  4. Разработка финального технического задания для проектировщиков с учетом комментариев жителей.  5. Разработка проектной документации.  6. Обсуждение проектов с жителями.  7. Согласование проектов.  </vt:lpstr>
      <vt:lpstr>Встреча с жителями №4. Обсуждение проектов благоустройства дворов.</vt:lpstr>
      <vt:lpstr>Пражская улица, 22 </vt:lpstr>
      <vt:lpstr>Презентация PowerPoint</vt:lpstr>
      <vt:lpstr>Софийская улица, 35/4 (реализация 2022 год) </vt:lpstr>
      <vt:lpstr>Презентация PowerPoint</vt:lpstr>
      <vt:lpstr>Софийская улица, 55 </vt:lpstr>
      <vt:lpstr>Презентация PowerPoint</vt:lpstr>
      <vt:lpstr> улица Турку, 22/5 (реализация 2023 год)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улица Турку, 22/5  В 2023 году наш двор на Турку, 22/5 стал победителем городского конкурса на лучшее комплексное благоустройство в номинации "Самая благоустроенная дворовая территория"!  Площадка была построена за счёт бюджета Петербурга (62%) и бюджета муниципалитета (38%).  Три года подряд муниципалитет выигрывал конкурс, который проводит Комитет по благоустройству.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муниципального образования о деятельности внутригородского муниципального образования Санкт-Петербурга муниципального округа № 72 за 2019 год и о планах на 2020 год</dc:title>
  <dc:creator>Lenovo</dc:creator>
  <cp:lastModifiedBy>Юлия Кондратьева</cp:lastModifiedBy>
  <cp:revision>305</cp:revision>
  <cp:lastPrinted>2021-04-30T11:57:00Z</cp:lastPrinted>
  <dcterms:created xsi:type="dcterms:W3CDTF">2020-03-26T09:55:17Z</dcterms:created>
  <dcterms:modified xsi:type="dcterms:W3CDTF">2025-01-25T00:30:48Z</dcterms:modified>
</cp:coreProperties>
</file>