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12192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6" Target="slides/slide4.xml" Type="http://schemas.openxmlformats.org/officeDocument/2006/relationships/slide"/>
  <Relationship Id="rId1" Target="theme/theme1.xml" Type="http://schemas.openxmlformats.org/officeDocument/2006/relationships/theme"/>
  <Relationship Id="rId10" Target="slides/slide8.xml" Type="http://schemas.openxmlformats.org/officeDocument/2006/relationships/slide"/>
  <Relationship Id="rId2" Target="slideMasters/slideMaster1.xml" Type="http://schemas.openxmlformats.org/officeDocument/2006/relationships/slideMaster"/>
  <Relationship Id="rId3" Target="slides/slide1.xml" Type="http://schemas.openxmlformats.org/officeDocument/2006/relationships/slide"/>
  <Relationship Id="rId8" Target="slides/slide6.xml" Type="http://schemas.openxmlformats.org/officeDocument/2006/relationships/slide"/>
  <Relationship Id="rId4" Target="slides/slide2.xml" Type="http://schemas.openxmlformats.org/officeDocument/2006/relationships/slide"/>
  <Relationship Id="rId11" Target="tableStyles.xml" Type="http://schemas.openxmlformats.org/officeDocument/2006/relationships/tableStyles"/>
  <Relationship Id="rId9" Target="slides/slide7.xml" Type="http://schemas.openxmlformats.org/officeDocument/2006/relationships/slide"/>
  <Relationship Id="rId7" Target="slides/slide5.xml" Type="http://schemas.openxmlformats.org/officeDocument/2006/relationships/slide"/>
  <Relationship Id="rId5" Target="slides/slide3.xml" Type="http://schemas.openxmlformats.org/officeDocument/2006/relationships/slid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xfrm flipH="false" flipV="false" rot="0"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algn="ctr"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" type="subTitle"/>
          </p:nvPr>
        </p:nvSpPr>
        <p:spPr>
          <a:xfrm flipH="false" flipV="false" rot="0"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sz="2400"/>
            </a:lvl1pPr>
            <a:lvl2pPr algn="ctr" indent="0" lvl="1" marL="457200">
              <a:buNone/>
              <a:defRPr sz="2000"/>
            </a:lvl2pPr>
            <a:lvl3pPr algn="ctr" indent="0" lvl="2" marL="914400">
              <a:buNone/>
              <a:defRPr sz="1800"/>
            </a:lvl3pPr>
            <a:lvl4pPr algn="ctr" indent="0" lvl="3" marL="1371600">
              <a:buNone/>
              <a:defRPr sz="1600"/>
            </a:lvl4pPr>
            <a:lvl5pPr algn="ctr" indent="0" lvl="4" marL="1828800">
              <a:buNone/>
              <a:defRPr sz="1600"/>
            </a:lvl5pPr>
            <a:lvl6pPr algn="ctr" indent="0" lvl="5" marL="2286000">
              <a:buNone/>
              <a:defRPr sz="1600"/>
            </a:lvl6pPr>
            <a:lvl7pPr algn="ctr" indent="0" lvl="6" marL="2743200">
              <a:buNone/>
              <a:defRPr sz="1600"/>
            </a:lvl7pPr>
            <a:lvl8pPr algn="ctr" indent="0" lvl="7" marL="3200400">
              <a:buNone/>
              <a:defRPr sz="1600"/>
            </a:lvl8pPr>
            <a:lvl9pPr algn="ctr" indent="0" lvl="8" marL="3657600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10" name="Shape 1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24.01.2025</a:t>
            </a:r>
          </a:p>
        </p:txBody>
      </p:sp>
      <p:sp>
        <p:nvSpPr>
          <p:cNvPr hidden="false" id="11" name="Shape 1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2" name="Shape 1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63" name="GroupShape 6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4" name="Shape 6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5" name="Shape 65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6" name="Shape 6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24.01.2025</a:t>
            </a:r>
          </a:p>
        </p:txBody>
      </p:sp>
      <p:sp>
        <p:nvSpPr>
          <p:cNvPr hidden="false" id="67" name="Shape 6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8" name="Shape 6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35" name="GroupShape 3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6" name="Shape 36"/>
          <p:cNvSpPr txBox="true"/>
          <p:nvPr isPhoto="false">
            <p:ph idx="0" type="title"/>
          </p:nvPr>
        </p:nvSpPr>
        <p:spPr>
          <a:xfrm flipH="false" flipV="false" rot="0"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7" name="Shape 37"/>
          <p:cNvSpPr txBox="true"/>
          <p:nvPr isPhoto="false">
            <p:ph idx="1" type="body"/>
          </p:nvPr>
        </p:nvSpPr>
        <p:spPr>
          <a:xfrm flipH="false" flipV="false" rot="0"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8" name="Shape 3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24.01.2025</a:t>
            </a:r>
          </a:p>
        </p:txBody>
      </p:sp>
      <p:sp>
        <p:nvSpPr>
          <p:cNvPr hidden="false" id="39" name="Shape 3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0" name="Shape 4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48" name="GroupShape 4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9" name="Shape 4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0" name="Shape 50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1" name="Shape 5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24.01.2025</a:t>
            </a:r>
          </a:p>
        </p:txBody>
      </p:sp>
      <p:sp>
        <p:nvSpPr>
          <p:cNvPr hidden="false" id="52" name="Shape 5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3" name="Shape 5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29" name="GroupShape 2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0" name="Shape 30"/>
          <p:cNvSpPr txBox="true"/>
          <p:nvPr isPhoto="false">
            <p:ph idx="0" type="title"/>
          </p:nvPr>
        </p:nvSpPr>
        <p:spPr>
          <a:xfrm flipH="false" flipV="false" rot="0"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31" name="Shape 31"/>
          <p:cNvSpPr txBox="true"/>
          <p:nvPr isPhoto="false">
            <p:ph idx="1" type="body"/>
          </p:nvPr>
        </p:nvSpPr>
        <p:spPr>
          <a:xfrm flipH="false" flipV="false" rot="0"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2" name="Shape 3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24.01.2025</a:t>
            </a:r>
          </a:p>
        </p:txBody>
      </p:sp>
      <p:sp>
        <p:nvSpPr>
          <p:cNvPr hidden="false" id="33" name="Shape 3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4" name="Shape 3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24" name="GroupShape 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5" name="Shape 2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6" name="Shape 2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24.01.2025</a:t>
            </a:r>
          </a:p>
        </p:txBody>
      </p:sp>
      <p:sp>
        <p:nvSpPr>
          <p:cNvPr hidden="false" id="27" name="Shape 2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8" name="Shape 2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17" name="GroupShape 1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" name="Shape 1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9" name="Shape 19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0" name="Shape 20"/>
          <p:cNvSpPr txBox="true"/>
          <p:nvPr isPhoto="false">
            <p:ph idx="2" type="body"/>
          </p:nvPr>
        </p:nvSpPr>
        <p:spPr>
          <a:xfrm flipH="false" flipV="false" rot="0"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1" name="Shape 2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24.01.2025</a:t>
            </a:r>
          </a:p>
        </p:txBody>
      </p:sp>
      <p:sp>
        <p:nvSpPr>
          <p:cNvPr hidden="false" id="22" name="Shape 2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3" name="Shape 2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13" name="GroupShape 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" name="Shape 1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24.01.2025</a:t>
            </a:r>
          </a:p>
        </p:txBody>
      </p:sp>
      <p:sp>
        <p:nvSpPr>
          <p:cNvPr hidden="false" id="15" name="Shape 1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6" name="Shape 1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54" name="GroupShape 5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5" name="Shape 55"/>
          <p:cNvSpPr txBox="true"/>
          <p:nvPr isPhoto="false">
            <p:ph idx="0" type="title"/>
          </p:nvPr>
        </p:nvSpPr>
        <p:spPr>
          <a:xfrm flipH="false" flipV="false" rot="0"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6" name="Shape 56"/>
          <p:cNvSpPr txBox="true"/>
          <p:nvPr isPhoto="false">
            <p:ph idx="1" type="body"/>
          </p:nvPr>
        </p:nvSpPr>
        <p:spPr>
          <a:xfrm flipH="false" flipV="false" rot="0"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57" name="Shape 57"/>
          <p:cNvSpPr txBox="true"/>
          <p:nvPr isPhoto="false">
            <p:ph idx="2" type="body"/>
          </p:nvPr>
        </p:nvSpPr>
        <p:spPr>
          <a:xfrm flipH="false" flipV="false" rot="0"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8" name="Shape 58"/>
          <p:cNvSpPr txBox="true"/>
          <p:nvPr isPhoto="false">
            <p:ph idx="3" type="body"/>
          </p:nvPr>
        </p:nvSpPr>
        <p:spPr>
          <a:xfrm flipH="false" flipV="false" rot="0"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59" name="Shape 59"/>
          <p:cNvSpPr txBox="true"/>
          <p:nvPr isPhoto="false">
            <p:ph idx="4" type="body"/>
          </p:nvPr>
        </p:nvSpPr>
        <p:spPr>
          <a:xfrm flipH="false" flipV="false" rot="0"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0" name="Shape 6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24.01.2025</a:t>
            </a:r>
          </a:p>
        </p:txBody>
      </p:sp>
      <p:sp>
        <p:nvSpPr>
          <p:cNvPr hidden="false" id="61" name="Shape 6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2" name="Shape 6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69" name="GroupShape 6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0" name="Shape 70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71" name="Shape 71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2" name="Shape 72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24.01.2025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41" name="GroupShape 4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2" name="Shape 42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43" name="Shape 43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/>
        </p:txBody>
      </p:sp>
      <p:sp>
        <p:nvSpPr>
          <p:cNvPr hidden="false" id="44" name="Shape 44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5" name="Shape 4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24.01.2025</a:t>
            </a:r>
          </a:p>
        </p:txBody>
      </p:sp>
      <p:sp>
        <p:nvSpPr>
          <p:cNvPr hidden="false" id="46" name="Shape 4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7" name="Shape 4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12" Target="../slideLayouts/slideLayout11.xml" Type="http://schemas.openxmlformats.org/officeDocument/2006/relationships/slideLayout"/>
  <Relationship Id="rId10" Target="../slideLayouts/slideLayout9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8" Target="../slideLayouts/slideLayout7.xml" Type="http://schemas.openxmlformats.org/officeDocument/2006/relationships/slideLayout"/>
  <Relationship Id="rId4" Target="../slideLayouts/slideLayout3.xml" Type="http://schemas.openxmlformats.org/officeDocument/2006/relationships/slideLayout"/>
  <Relationship Id="rId11" Target="../slideLayouts/slideLayout10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838200" y="365125"/>
            <a:ext cx="10515600" cy="1325562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24.01.2025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228600" lvl="0" marL="2286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indent="-228600" lvl="1" marL="6858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media/1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media/2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media/3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media/4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media/5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1" Target="../media/6.jpeg" Type="http://schemas.openxmlformats.org/officeDocument/2006/relationships/image"/>
  <Relationship Id="rId2" Target="../slideLayouts/slideLayout5.xml" Type="http://schemas.openxmlformats.org/officeDocument/2006/relationships/slideLayout"/>
</Relationships>

</file>

<file path=ppt/slides/_rels/slide8.xml.rels><?xml version="1.0" encoding="UTF-8" standalone="no" ?>
<Relationships xmlns="http://schemas.openxmlformats.org/package/2006/relationships">
  <Relationship Id="rId1" Target="../media/7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7" name="Shape 77"/>
          <p:cNvSpPr txBox="true"/>
          <p:nvPr isPhoto="false">
            <p:ph idx="0" type="title"/>
          </p:nvPr>
        </p:nvSpPr>
        <p:spPr>
          <a:xfrm flipH="false" flipV="false" rot="0">
            <a:off x="838200" y="173251"/>
            <a:ext cx="10515600" cy="1848050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/>
            <a:r>
              <a:rPr>
                <a:latin typeface="Times New Roman Cyr"/>
                <a:ea typeface="Times New Roman Cyr"/>
                <a:cs typeface="Times New Roman Cyr"/>
              </a:rPr>
              <a:t>Конференция</a:t>
            </a:r>
            <a:br>
              <a:rPr>
                <a:latin typeface="Times New Roman Cyr"/>
                <a:ea typeface="Times New Roman Cyr"/>
                <a:cs typeface="Times New Roman Cyr"/>
              </a:rPr>
            </a:br>
            <a:r>
              <a:rPr>
                <a:latin typeface="Times New Roman Cyr"/>
                <a:ea typeface="Times New Roman Cyr"/>
                <a:cs typeface="Times New Roman Cyr"/>
              </a:rPr>
              <a:t>«Будущее зелёных зон Санкт-Петербурга»</a:t>
            </a:r>
            <a:br>
              <a:rPr>
                <a:latin typeface="Times New Roman Cyr"/>
                <a:ea typeface="Times New Roman Cyr"/>
                <a:cs typeface="Times New Roman Cyr"/>
              </a:rPr>
            </a:br>
            <a:r>
              <a:rPr>
                <a:latin typeface="Times New Roman Cyr"/>
                <a:ea typeface="Times New Roman Cyr"/>
                <a:cs typeface="Times New Roman Cyr"/>
              </a:rPr>
              <a:t>25 января 2025 </a:t>
            </a:r>
          </a:p>
        </p:txBody>
      </p:sp>
      <p:sp>
        <p:nvSpPr>
          <p:cNvPr hidden="false" id="78" name="Shape 78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>
              <a:buNone/>
            </a:pPr>
            <a:endParaRPr sz="4800"/>
          </a:p>
          <a:p>
            <a:pPr algn="ctr">
              <a:buNone/>
            </a:pPr>
            <a:r>
              <a:rPr b="true" sz="4800">
                <a:latin typeface="Times New Roman Cyr"/>
                <a:ea typeface="Times New Roman Cyr"/>
                <a:cs typeface="Times New Roman Cyr"/>
              </a:rPr>
              <a:t>Предложение по созданию зелёной пешеходной набережной                   на Северном намыве</a:t>
            </a:r>
          </a:p>
          <a:p>
            <a:pPr algn="ctr">
              <a:buNone/>
            </a:pPr>
            <a:endParaRPr>
              <a:latin typeface="Times New Roman Cyr"/>
              <a:ea typeface="Times New Roman Cyr"/>
              <a:cs typeface="Times New Roman Cyr"/>
            </a:endParaRPr>
          </a:p>
          <a:p>
            <a:pPr algn="ctr">
              <a:buNone/>
            </a:pPr>
            <a:r>
              <a:rPr b="true">
                <a:latin typeface="Times New Roman Cyr"/>
                <a:ea typeface="Times New Roman Cyr"/>
                <a:cs typeface="Times New Roman Cyr"/>
              </a:rPr>
              <a:t>Михаил Иванович АМОСОВ</a:t>
            </a:r>
          </a:p>
          <a:p>
            <a:pPr algn="ctr">
              <a:buNone/>
            </a:pPr>
            <a:r>
              <a:rPr>
                <a:latin typeface="Times New Roman Cyr"/>
                <a:ea typeface="Times New Roman Cyr"/>
                <a:cs typeface="Times New Roman Cyr"/>
              </a:rPr>
              <a:t>депутат Законодательного собрания Санкт-Петербурга</a:t>
            </a:r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79" name="GroupShape 7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0" name="Shape 80"/>
          <p:cNvSpPr txBox="true"/>
          <p:nvPr isPhoto="false">
            <p:ph idx="0" type="title"/>
          </p:nvPr>
        </p:nvSpPr>
        <p:spPr>
          <a:xfrm flipH="false" flipV="false" rot="0">
            <a:off x="2152650" y="57128"/>
            <a:ext cx="7886700" cy="1505454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/>
            <a:r>
              <a:rPr sz="3600">
                <a:latin typeface="Times New Roman Cyr"/>
                <a:ea typeface="Times New Roman Cyr"/>
                <a:cs typeface="Times New Roman Cyr"/>
              </a:rPr>
              <a:t>Поправка о намыве – внесена губернатором Матвиенко ко 2-му чтению проекта                   Закона СПб о Генплане в 2005 г. </a:t>
            </a:r>
          </a:p>
        </p:txBody>
      </p:sp>
      <p:pic>
        <p:nvPicPr>
          <p:cNvPr hidden="false" id="82" name="Picture 82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2473063" y="1771581"/>
            <a:ext cx="7245873" cy="5434405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3" name="GroupShape 8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4" name="Shape 84"/>
          <p:cNvSpPr txBox="true"/>
          <p:nvPr isPhoto="false">
            <p:ph idx="0" type="title"/>
          </p:nvPr>
        </p:nvSpPr>
        <p:spPr>
          <a:xfrm flipH="false" flipV="false" rot="0">
            <a:off x="838200" y="92598"/>
            <a:ext cx="10515600" cy="1307940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/>
            <a:r>
              <a:rPr sz="3600">
                <a:latin typeface="Times New Roman Cyr"/>
                <a:ea typeface="Times New Roman Cyr"/>
                <a:cs typeface="Times New Roman Cyr"/>
              </a:rPr>
              <a:t>В ноябре 2024 года завершены основные </a:t>
            </a:r>
            <a:br>
              <a:rPr sz="3600">
                <a:latin typeface="Times New Roman Cyr"/>
                <a:ea typeface="Times New Roman Cyr"/>
                <a:cs typeface="Times New Roman Cyr"/>
              </a:rPr>
            </a:br>
            <a:r>
              <a:rPr sz="3600">
                <a:latin typeface="Times New Roman Cyr"/>
                <a:ea typeface="Times New Roman Cyr"/>
                <a:cs typeface="Times New Roman Cyr"/>
              </a:rPr>
              <a:t>работы по созданию Северного намыва </a:t>
            </a:r>
          </a:p>
        </p:txBody>
      </p:sp>
      <p:pic>
        <p:nvPicPr>
          <p:cNvPr hidden="false" id="86" name="Picture 86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1396678" y="1400538"/>
            <a:ext cx="9398643" cy="6655441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7" name="GroupShape 8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8" name="Shape 88"/>
          <p:cNvSpPr txBox="true"/>
          <p:nvPr isPhoto="false">
            <p:ph idx="0" type="title"/>
          </p:nvPr>
        </p:nvSpPr>
        <p:spPr>
          <a:xfrm flipH="false" flipV="false" rot="0">
            <a:off x="838200" y="127322"/>
            <a:ext cx="10515600" cy="1260665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/>
            <a:r>
              <a:rPr b="true" sz="4000">
                <a:latin typeface="Times New Roman"/>
                <a:ea typeface="Times New Roman"/>
                <a:cs typeface="Times New Roman"/>
              </a:rPr>
              <a:t>Эскизный проект Северного намыва</a:t>
            </a:r>
            <a:br>
              <a:rPr sz="3600">
                <a:latin typeface="Times New Roman"/>
                <a:ea typeface="Times New Roman"/>
                <a:cs typeface="Times New Roman"/>
              </a:rPr>
            </a:br>
            <a:r>
              <a:rPr sz="2400">
                <a:latin typeface="Times New Roman"/>
                <a:ea typeface="Times New Roman"/>
                <a:cs typeface="Times New Roman"/>
              </a:rPr>
              <a:t>одобрен Градостроительным советом СПб в мае 2022 г.</a:t>
            </a:r>
            <a:r>
              <a:rPr sz="3600"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pic>
        <p:nvPicPr>
          <p:cNvPr hidden="false" id="90" name="Picture 90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1850253" y="1387987"/>
            <a:ext cx="8491493" cy="5660993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1" name="GroupShape 9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2" name="Shape 92"/>
          <p:cNvSpPr txBox="true"/>
          <p:nvPr isPhoto="false">
            <p:ph idx="0" type="title"/>
          </p:nvPr>
        </p:nvSpPr>
        <p:spPr>
          <a:xfrm flipH="false" flipV="false" rot="0">
            <a:off x="219918" y="190983"/>
            <a:ext cx="11133881" cy="920186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/>
            <a:r>
              <a:rPr b="true" sz="3600">
                <a:latin typeface="Times New Roman Cyr"/>
                <a:ea typeface="Times New Roman Cyr"/>
                <a:cs typeface="Times New Roman Cyr"/>
              </a:rPr>
              <a:t>Улично-дорожная сеть Северного намыва</a:t>
            </a:r>
          </a:p>
        </p:txBody>
      </p:sp>
      <p:pic>
        <p:nvPicPr>
          <p:cNvPr hidden="false" id="94" name="Picture 94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1400537" y="1111170"/>
            <a:ext cx="8854633" cy="5555847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5" name="GroupShape 9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6" name="Shape 96"/>
          <p:cNvSpPr txBox="true"/>
          <p:nvPr isPhoto="false">
            <p:ph idx="0" type="title"/>
          </p:nvPr>
        </p:nvSpPr>
        <p:spPr>
          <a:xfrm flipH="false" flipV="false" rot="0">
            <a:off x="838200" y="365126"/>
            <a:ext cx="10515600" cy="1035412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/>
            <a:r>
              <a:rPr>
                <a:latin typeface="Times New Roman Cyr"/>
                <a:ea typeface="Times New Roman Cyr"/>
                <a:cs typeface="Times New Roman Cyr"/>
              </a:rPr>
              <a:t>Прибрежный бульвар шириной 70 м</a:t>
            </a:r>
            <a:br>
              <a:rPr>
                <a:latin typeface="Times New Roman Cyr"/>
                <a:ea typeface="Times New Roman Cyr"/>
                <a:cs typeface="Times New Roman Cyr"/>
              </a:rPr>
            </a:br>
            <a:r>
              <a:rPr>
                <a:latin typeface="Times New Roman Cyr"/>
                <a:ea typeface="Times New Roman Cyr"/>
                <a:cs typeface="Times New Roman Cyr"/>
              </a:rPr>
              <a:t>наполовину будет занят дорогой в 4 полосы</a:t>
            </a:r>
          </a:p>
        </p:txBody>
      </p:sp>
      <p:pic>
        <p:nvPicPr>
          <p:cNvPr hidden="false" id="98" name="Picture 98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2310063" y="1616400"/>
            <a:ext cx="8320859" cy="524160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9" name="GroupShape 9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0" name="Shape 100"/>
          <p:cNvSpPr txBox="true"/>
          <p:nvPr isPhoto="false">
            <p:ph idx="0" type="title"/>
          </p:nvPr>
        </p:nvSpPr>
        <p:spPr>
          <a:xfrm flipH="false" flipV="false" rot="0">
            <a:off x="838200" y="277792"/>
            <a:ext cx="10515600" cy="1412112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/>
            <a:r>
              <a:rPr sz="3600">
                <a:latin typeface="Times New Roman"/>
                <a:ea typeface="Times New Roman"/>
                <a:cs typeface="Times New Roman"/>
              </a:rPr>
              <a:t>Предложение по переносу автомагистрали        вглубь намыва (</a:t>
            </a:r>
            <a:r>
              <a:rPr b="true" sz="3600">
                <a:latin typeface="Times New Roman"/>
                <a:ea typeface="Times New Roman"/>
                <a:cs typeface="Times New Roman"/>
              </a:rPr>
              <a:t>красная линия</a:t>
            </a:r>
            <a:r>
              <a:rPr sz="3600">
                <a:latin typeface="Times New Roman"/>
                <a:ea typeface="Times New Roman"/>
                <a:cs typeface="Times New Roman"/>
              </a:rPr>
              <a:t>) и по созданию пешеходной озеленённой набережной </a:t>
            </a:r>
            <a:r>
              <a:rPr b="true" sz="3600">
                <a:latin typeface="Times New Roman"/>
                <a:ea typeface="Times New Roman"/>
                <a:cs typeface="Times New Roman"/>
              </a:rPr>
              <a:t>(зелёный)</a:t>
            </a:r>
            <a:r>
              <a:rPr sz="3600"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sp>
        <p:nvSpPr>
          <p:cNvPr hidden="false" id="101" name="Shape 101"/>
          <p:cNvSpPr txBox="true"/>
          <p:nvPr isPhoto="false">
            <p:ph idx="1" type="body"/>
          </p:nvPr>
        </p:nvSpPr>
        <p:spPr>
          <a:xfrm flipH="false" flipV="false" rot="0">
            <a:off x="451413" y="2187615"/>
            <a:ext cx="3819645" cy="4670385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3200">
                <a:latin typeface="Times New Roman"/>
                <a:ea typeface="Times New Roman"/>
                <a:cs typeface="Times New Roman"/>
              </a:rPr>
              <a:t>Ширина новой озеленённой зоны около 70 м, протяжённость – примерно 1300 м.</a:t>
            </a:r>
          </a:p>
          <a:p>
            <a:r>
              <a:rPr sz="3200">
                <a:latin typeface="Times New Roman"/>
                <a:ea typeface="Times New Roman"/>
                <a:cs typeface="Times New Roman"/>
              </a:rPr>
              <a:t>Площадь ЗНОП увеличена в 2 раза – до 9 га</a:t>
            </a:r>
            <a:endParaRPr sz="2000">
              <a:latin typeface="Times New Roman"/>
              <a:ea typeface="Times New Roman"/>
              <a:cs typeface="Times New Roman"/>
            </a:endParaRPr>
          </a:p>
          <a:p>
            <a:r>
              <a:rPr sz="2400">
                <a:latin typeface="Times New Roman"/>
                <a:ea typeface="Times New Roman"/>
                <a:cs typeface="Times New Roman"/>
              </a:rPr>
              <a:t>Для сравнения: площадь Летнего сада – 11,7 га</a:t>
            </a:r>
          </a:p>
        </p:txBody>
      </p:sp>
      <p:pic>
        <p:nvPicPr>
          <p:cNvPr hidden="false" id="103" name="Picture 103"/>
          <p:cNvPicPr preferRelativeResize="true"/>
          <p:nvPr isPhoto="false">
            <p:ph idx="2" type="body"/>
          </p:nvPr>
        </p:nvPicPr>
        <p:blipFill>
          <a:blip r:embed="rId1"/>
          <a:stretch/>
        </p:blipFill>
        <p:spPr>
          <a:xfrm flipH="false" flipV="false" rot="0">
            <a:off x="4271058" y="1877216"/>
            <a:ext cx="7869821" cy="5073381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4" name="GroupShape 10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5" name="Shape 105"/>
          <p:cNvSpPr txBox="true"/>
          <p:nvPr isPhoto="false">
            <p:ph idx="0" type="title"/>
          </p:nvPr>
        </p:nvSpPr>
        <p:spPr>
          <a:xfrm flipH="false" flipV="false" rot="0">
            <a:off x="838200" y="231494"/>
            <a:ext cx="10515600" cy="1030148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/>
            <a:r>
              <a:rPr b="true" sz="3600">
                <a:latin typeface="Times New Roman Cyr"/>
                <a:ea typeface="Times New Roman Cyr"/>
                <a:cs typeface="Times New Roman Cyr"/>
              </a:rPr>
              <a:t>Схема нормативных (500-метровых) </a:t>
            </a:r>
            <a:br>
              <a:rPr b="true" sz="3600">
                <a:latin typeface="Times New Roman Cyr"/>
                <a:ea typeface="Times New Roman Cyr"/>
                <a:cs typeface="Times New Roman Cyr"/>
              </a:rPr>
            </a:br>
            <a:r>
              <a:rPr b="true" sz="3600">
                <a:latin typeface="Times New Roman Cyr"/>
                <a:ea typeface="Times New Roman Cyr"/>
                <a:cs typeface="Times New Roman Cyr"/>
              </a:rPr>
              <a:t>радиусов обслуживания школ </a:t>
            </a:r>
          </a:p>
        </p:txBody>
      </p:sp>
      <p:pic>
        <p:nvPicPr>
          <p:cNvPr hidden="false" id="107" name="Picture 107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1312279" y="1261642"/>
            <a:ext cx="9567441" cy="5567482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MyOffice-CoreFramework-Android/35-1293.911.9687.924.1@07277fa9125d0a3f5e88f9c37df869f86b5b38e1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2025-01-24T12:10:49Z</dcterms:created>
  <dcterms:modified xsi:type="dcterms:W3CDTF">2025-01-24T21:25:12Z</dcterms:modified>
</cp:coreProperties>
</file>